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Slab"/>
      <p:regular r:id="rId38"/>
      <p:bold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13AB629-68C7-4897-A4AE-28F1A717761E}">
  <a:tblStyle styleId="{313AB629-68C7-4897-A4AE-28F1A717761E}" styleName="Table_0"/>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Slab-bold.fntdata"/><Relationship Id="rId16" Type="http://schemas.openxmlformats.org/officeDocument/2006/relationships/slide" Target="slides/slide11.xml"/><Relationship Id="rId38" Type="http://schemas.openxmlformats.org/officeDocument/2006/relationships/font" Target="fonts/RobotoSlab-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Annealing Range: 500 - 1500 F</a:t>
            </a:r>
          </a:p>
          <a:p>
            <a:pPr lvl="0">
              <a:spcBef>
                <a:spcPts val="0"/>
              </a:spcBef>
              <a:buNone/>
            </a:pPr>
            <a:r>
              <a:rPr lang="en"/>
              <a:t>Yields Two Materials:</a:t>
            </a:r>
          </a:p>
          <a:p>
            <a:pPr indent="-228600" lvl="0" marL="457200" rtl="0">
              <a:spcBef>
                <a:spcPts val="0"/>
              </a:spcBef>
              <a:buAutoNum type="arabicPeriod"/>
            </a:pPr>
            <a:r>
              <a:rPr lang="en"/>
              <a:t>Ferrite</a:t>
            </a:r>
          </a:p>
          <a:p>
            <a:pPr indent="-228600" lvl="0" marL="457200" rtl="0">
              <a:spcBef>
                <a:spcPts val="0"/>
              </a:spcBef>
              <a:buAutoNum type="arabicPeriod"/>
            </a:pPr>
            <a:r>
              <a:rPr lang="en"/>
              <a:t>Austenite</a:t>
            </a:r>
          </a:p>
          <a:p>
            <a:pPr lvl="0" rtl="0">
              <a:spcBef>
                <a:spcPts val="0"/>
              </a:spcBef>
              <a:buNone/>
            </a:pPr>
            <a:r>
              <a:t/>
            </a:r>
            <a:endParaRPr/>
          </a:p>
          <a:p>
            <a:pPr lvl="0">
              <a:spcBef>
                <a:spcPts val="0"/>
              </a:spcBef>
              <a:buNone/>
            </a:pPr>
            <a:r>
              <a:rPr lang="en"/>
              <a:t>Within the temperature bounds these two materials are produced at varying ratios:</a:t>
            </a:r>
          </a:p>
          <a:p>
            <a:pPr lvl="0">
              <a:spcBef>
                <a:spcPts val="0"/>
              </a:spcBef>
              <a:buNone/>
            </a:pPr>
            <a:r>
              <a:t/>
            </a:r>
            <a:endParaRPr/>
          </a:p>
          <a:p>
            <a:pPr lvl="0">
              <a:spcBef>
                <a:spcPts val="0"/>
              </a:spcBef>
              <a:buNone/>
            </a:pPr>
            <a:r>
              <a:rPr lang="en"/>
              <a:t>Current point 50/50 ratio</a:t>
            </a:r>
          </a:p>
          <a:p>
            <a:pPr lvl="0">
              <a:spcBef>
                <a:spcPts val="0"/>
              </a:spcBef>
              <a:buNone/>
            </a:pPr>
            <a:r>
              <a:t/>
            </a:r>
            <a:endParaRPr/>
          </a:p>
          <a:p>
            <a:pPr lvl="0" rtl="0">
              <a:spcBef>
                <a:spcPts val="0"/>
              </a:spcBef>
              <a:buNone/>
            </a:pPr>
            <a:r>
              <a:rPr lang="en"/>
              <a:t>Austenite + Rapid Cooling = Martensite</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from a conversation with Professor Garcia about annealing advanced high strength steel samples:</a:t>
            </a:r>
          </a:p>
          <a:p>
            <a:pPr lvl="0">
              <a:spcBef>
                <a:spcPts val="0"/>
              </a:spcBef>
              <a:buNone/>
            </a:pPr>
            <a:r>
              <a:rPr lang="en"/>
              <a:t>Blue line is % Martensite</a:t>
            </a:r>
          </a:p>
          <a:p>
            <a:pPr lvl="0">
              <a:spcBef>
                <a:spcPts val="0"/>
              </a:spcBef>
              <a:buNone/>
            </a:pPr>
            <a:r>
              <a:rPr lang="en"/>
              <a:t>Orange line is % Ferrite</a:t>
            </a:r>
          </a:p>
          <a:p>
            <a:pPr lvl="0">
              <a:spcBef>
                <a:spcPts val="0"/>
              </a:spcBef>
              <a:buNone/>
            </a:pPr>
            <a:r>
              <a:t/>
            </a:r>
            <a:endParaRPr/>
          </a:p>
          <a:p>
            <a:pPr lvl="0">
              <a:spcBef>
                <a:spcPts val="0"/>
              </a:spcBef>
              <a:buNone/>
            </a:pPr>
            <a:r>
              <a:rPr lang="en"/>
              <a:t>More Martensite More Strength, but Less Ductility</a:t>
            </a:r>
          </a:p>
          <a:p>
            <a:pPr lvl="0">
              <a:spcBef>
                <a:spcPts val="0"/>
              </a:spcBef>
              <a:buNone/>
            </a:pPr>
            <a:r>
              <a:rPr lang="en"/>
              <a:t>Or</a:t>
            </a:r>
          </a:p>
          <a:p>
            <a:pPr lvl="0">
              <a:spcBef>
                <a:spcPts val="0"/>
              </a:spcBef>
              <a:buNone/>
            </a:pPr>
            <a:r>
              <a:rPr lang="en"/>
              <a:t>More Ferrite More Ductility, but Less Strength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1524800" y="672605"/>
            <a:ext cx="1081625" cy="1124949"/>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1" name="Shape 1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2" name="Shape 12"/>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 name="Shape 13"/>
          <p:cNvSpPr txBox="1"/>
          <p:nvPr>
            <p:ph type="ctrTitle"/>
          </p:nvPr>
        </p:nvSpPr>
        <p:spPr>
          <a:xfrm>
            <a:off x="1680301" y="1188925"/>
            <a:ext cx="5783400" cy="1457399"/>
          </a:xfrm>
          <a:prstGeom prst="rect">
            <a:avLst/>
          </a:prstGeom>
        </p:spPr>
        <p:txBody>
          <a:bodyPr anchorCtr="0" anchor="b" bIns="91425" lIns="91425" rIns="91425" tIns="91425"/>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p:txBody>
      </p:sp>
      <p:sp>
        <p:nvSpPr>
          <p:cNvPr id="14" name="Shape 14"/>
          <p:cNvSpPr txBox="1"/>
          <p:nvPr>
            <p:ph idx="1" type="subTitle"/>
          </p:nvPr>
        </p:nvSpPr>
        <p:spPr>
          <a:xfrm>
            <a:off x="1680301" y="3049450"/>
            <a:ext cx="5783400" cy="9090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rIns="91425" tIns="91425"/>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8" name="Shape 18"/>
          <p:cNvSpPr txBox="1"/>
          <p:nvPr>
            <p:ph type="title"/>
          </p:nvPr>
        </p:nvSpPr>
        <p:spPr>
          <a:xfrm>
            <a:off x="480750" y="1764950"/>
            <a:ext cx="8222100" cy="9075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2" name="Shape 22"/>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7" name="Shape 27"/>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4"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6" name="Shape 36"/>
          <p:cNvSpPr txBox="1"/>
          <p:nvPr>
            <p:ph type="title"/>
          </p:nvPr>
        </p:nvSpPr>
        <p:spPr>
          <a:xfrm>
            <a:off x="3879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med" w="med" type="none"/>
            <a:tailEnd len="med" w="med" type="none"/>
          </a:ln>
        </p:spPr>
      </p:cxnSp>
      <p:sp>
        <p:nvSpPr>
          <p:cNvPr id="45" name="Shape 45"/>
          <p:cNvSpPr txBox="1"/>
          <p:nvPr>
            <p:ph type="title"/>
          </p:nvPr>
        </p:nvSpPr>
        <p:spPr>
          <a:xfrm>
            <a:off x="265500" y="1209075"/>
            <a:ext cx="4045200" cy="1506300"/>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6" name="Shape 46"/>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rIns="91425" tIns="91425"/>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rIns="91425" tIns="91425"/>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 Id="rId4"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1" y="1188925"/>
            <a:ext cx="5783400" cy="1457399"/>
          </a:xfrm>
          <a:prstGeom prst="rect">
            <a:avLst/>
          </a:prstGeom>
        </p:spPr>
        <p:txBody>
          <a:bodyPr anchorCtr="0" anchor="b" bIns="91425" lIns="91425" rIns="91425" tIns="91425">
            <a:noAutofit/>
          </a:bodyPr>
          <a:lstStyle/>
          <a:p>
            <a:pPr lvl="0">
              <a:spcBef>
                <a:spcPts val="0"/>
              </a:spcBef>
              <a:buNone/>
            </a:pPr>
            <a:r>
              <a:rPr lang="en"/>
              <a:t>Continuous Annealing Line Simulator (CAL)</a:t>
            </a:r>
          </a:p>
        </p:txBody>
      </p:sp>
      <p:sp>
        <p:nvSpPr>
          <p:cNvPr id="64" name="Shape 64"/>
          <p:cNvSpPr txBox="1"/>
          <p:nvPr>
            <p:ph idx="1" type="subTitle"/>
          </p:nvPr>
        </p:nvSpPr>
        <p:spPr>
          <a:xfrm>
            <a:off x="1680301" y="3049450"/>
            <a:ext cx="5783400" cy="909000"/>
          </a:xfrm>
          <a:prstGeom prst="rect">
            <a:avLst/>
          </a:prstGeom>
        </p:spPr>
        <p:txBody>
          <a:bodyPr anchorCtr="0" anchor="t" bIns="91425" lIns="91425" rIns="91425" tIns="91425">
            <a:noAutofit/>
          </a:bodyPr>
          <a:lstStyle/>
          <a:p>
            <a:pPr lvl="0">
              <a:spcBef>
                <a:spcPts val="0"/>
              </a:spcBef>
              <a:buNone/>
            </a:pPr>
            <a:r>
              <a:rPr lang="en"/>
              <a:t>Conceptual Design Review</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87900" y="137325"/>
            <a:ext cx="8368200" cy="686100"/>
          </a:xfrm>
          <a:prstGeom prst="rect">
            <a:avLst/>
          </a:prstGeom>
        </p:spPr>
        <p:txBody>
          <a:bodyPr anchorCtr="0" anchor="b" bIns="91425" lIns="91425" rIns="91425" tIns="91425">
            <a:noAutofit/>
          </a:bodyPr>
          <a:lstStyle/>
          <a:p>
            <a:pPr lvl="0">
              <a:spcBef>
                <a:spcPts val="0"/>
              </a:spcBef>
              <a:buNone/>
            </a:pPr>
            <a:r>
              <a:rPr lang="en"/>
              <a:t>Current Gate Positions</a:t>
            </a:r>
          </a:p>
        </p:txBody>
      </p:sp>
      <p:pic>
        <p:nvPicPr>
          <p:cNvPr descr="CALw/ClosedGate.png" id="122" name="Shape 122"/>
          <p:cNvPicPr preferRelativeResize="0"/>
          <p:nvPr/>
        </p:nvPicPr>
        <p:blipFill>
          <a:blip r:embed="rId3">
            <a:alphaModFix/>
          </a:blip>
          <a:stretch>
            <a:fillRect/>
          </a:stretch>
        </p:blipFill>
        <p:spPr>
          <a:xfrm>
            <a:off x="1094925" y="823425"/>
            <a:ext cx="3303100" cy="4184400"/>
          </a:xfrm>
          <a:prstGeom prst="rect">
            <a:avLst/>
          </a:prstGeom>
          <a:noFill/>
          <a:ln>
            <a:noFill/>
          </a:ln>
        </p:spPr>
      </p:pic>
      <p:pic>
        <p:nvPicPr>
          <p:cNvPr descr="CALw/GateOpen.png" id="123" name="Shape 123"/>
          <p:cNvPicPr preferRelativeResize="0"/>
          <p:nvPr/>
        </p:nvPicPr>
        <p:blipFill>
          <a:blip r:embed="rId4">
            <a:alphaModFix/>
          </a:blip>
          <a:stretch>
            <a:fillRect/>
          </a:stretch>
        </p:blipFill>
        <p:spPr>
          <a:xfrm>
            <a:off x="5043825" y="907987"/>
            <a:ext cx="2837950" cy="401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Proposed Solutions: Gate Malfunction</a:t>
            </a:r>
          </a:p>
        </p:txBody>
      </p:sp>
      <p:sp>
        <p:nvSpPr>
          <p:cNvPr id="129" name="Shape 129"/>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buAutoNum type="arabicPeriod"/>
            </a:pPr>
            <a:r>
              <a:rPr lang="en"/>
              <a:t>Replace the existing gate and rewrite system</a:t>
            </a:r>
          </a:p>
          <a:p>
            <a:pPr indent="-228600" lvl="0" marL="457200">
              <a:spcBef>
                <a:spcPts val="0"/>
              </a:spcBef>
              <a:buAutoNum type="arabicPeriod"/>
            </a:pPr>
            <a:r>
              <a:rPr lang="en"/>
              <a:t>Rewrite the gate control logic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Gate Solution 1: Replacement</a:t>
            </a:r>
          </a:p>
        </p:txBody>
      </p:sp>
      <p:sp>
        <p:nvSpPr>
          <p:cNvPr id="135" name="Shape 135"/>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Replace the actuator motor controlling the gate and associated circuitry</a:t>
            </a:r>
          </a:p>
          <a:p>
            <a:pPr indent="-228600" lvl="0" marL="457200">
              <a:spcBef>
                <a:spcPts val="0"/>
              </a:spcBef>
            </a:pPr>
            <a:r>
              <a:rPr lang="en"/>
              <a:t>Rewrite the code for the gate motor to operate as specified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Replacement: Pros And Cons</a:t>
            </a:r>
          </a:p>
        </p:txBody>
      </p:sp>
      <p:sp>
        <p:nvSpPr>
          <p:cNvPr id="141" name="Shape 141"/>
          <p:cNvSpPr txBox="1"/>
          <p:nvPr>
            <p:ph idx="1" type="body"/>
          </p:nvPr>
        </p:nvSpPr>
        <p:spPr>
          <a:xfrm>
            <a:off x="387900" y="1489825"/>
            <a:ext cx="3744300" cy="3078900"/>
          </a:xfrm>
          <a:prstGeom prst="rect">
            <a:avLst/>
          </a:prstGeom>
        </p:spPr>
        <p:txBody>
          <a:bodyPr anchorCtr="0" anchor="t" bIns="91425" lIns="91425" rIns="91425" tIns="91425">
            <a:noAutofit/>
          </a:bodyPr>
          <a:lstStyle/>
          <a:p>
            <a:pPr indent="-228600" lvl="0" marL="457200" rtl="0">
              <a:spcBef>
                <a:spcPts val="0"/>
              </a:spcBef>
            </a:pPr>
            <a:r>
              <a:rPr lang="en"/>
              <a:t>Complete control over gate and knowledge of the interface</a:t>
            </a:r>
          </a:p>
          <a:p>
            <a:pPr indent="-228600" lvl="0" marL="457200" rtl="0">
              <a:spcBef>
                <a:spcPts val="0"/>
              </a:spcBef>
            </a:pPr>
            <a:r>
              <a:rPr lang="en"/>
              <a:t>Can provide a second gate in the process for more accurate readings</a:t>
            </a:r>
          </a:p>
          <a:p>
            <a:pPr lvl="0" rtl="0">
              <a:spcBef>
                <a:spcPts val="0"/>
              </a:spcBef>
              <a:buNone/>
            </a:pPr>
            <a:r>
              <a:t/>
            </a:r>
            <a:endParaRPr/>
          </a:p>
        </p:txBody>
      </p:sp>
      <p:sp>
        <p:nvSpPr>
          <p:cNvPr id="142" name="Shape 142"/>
          <p:cNvSpPr txBox="1"/>
          <p:nvPr>
            <p:ph idx="1" type="body"/>
          </p:nvPr>
        </p:nvSpPr>
        <p:spPr>
          <a:xfrm>
            <a:off x="4391100" y="1489825"/>
            <a:ext cx="4045500" cy="3078900"/>
          </a:xfrm>
          <a:prstGeom prst="rect">
            <a:avLst/>
          </a:prstGeom>
        </p:spPr>
        <p:txBody>
          <a:bodyPr anchorCtr="0" anchor="t" bIns="91425" lIns="91425" rIns="91425" tIns="91425">
            <a:noAutofit/>
          </a:bodyPr>
          <a:lstStyle/>
          <a:p>
            <a:pPr indent="-228600" lvl="0" marL="457200" rtl="0">
              <a:spcBef>
                <a:spcPts val="0"/>
              </a:spcBef>
            </a:pPr>
            <a:r>
              <a:rPr lang="en"/>
              <a:t>Need to replace the existing system</a:t>
            </a:r>
          </a:p>
          <a:p>
            <a:pPr indent="-228600" lvl="0" marL="457200" rtl="0">
              <a:spcBef>
                <a:spcPts val="0"/>
              </a:spcBef>
            </a:pPr>
            <a:r>
              <a:rPr lang="en"/>
              <a:t>Increased cost</a:t>
            </a:r>
          </a:p>
          <a:p>
            <a:pPr indent="-228600" lvl="0" marL="457200" rtl="0">
              <a:spcBef>
                <a:spcPts val="0"/>
              </a:spcBef>
            </a:pPr>
            <a:r>
              <a:rPr lang="en"/>
              <a:t>Would possibly cause simulation down time</a:t>
            </a:r>
          </a:p>
          <a:p>
            <a:pPr lvl="0" rtl="0">
              <a:spcBef>
                <a:spcPts val="0"/>
              </a:spcBef>
              <a:buNone/>
            </a:pPr>
            <a:r>
              <a:t/>
            </a:r>
            <a:endParaRP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Gate Solution 2: Reassess Logic</a:t>
            </a:r>
          </a:p>
        </p:txBody>
      </p:sp>
      <p:sp>
        <p:nvSpPr>
          <p:cNvPr id="148" name="Shape 148"/>
          <p:cNvSpPr txBox="1"/>
          <p:nvPr>
            <p:ph idx="1" type="body"/>
          </p:nvPr>
        </p:nvSpPr>
        <p:spPr>
          <a:xfrm>
            <a:off x="387900" y="1243149"/>
            <a:ext cx="8368200" cy="3078900"/>
          </a:xfrm>
          <a:prstGeom prst="rect">
            <a:avLst/>
          </a:prstGeom>
        </p:spPr>
        <p:txBody>
          <a:bodyPr anchorCtr="0" anchor="t" bIns="91425" lIns="91425" rIns="91425" tIns="91425">
            <a:noAutofit/>
          </a:bodyPr>
          <a:lstStyle/>
          <a:p>
            <a:pPr indent="-228600" lvl="0" marL="457200" rtl="0">
              <a:spcBef>
                <a:spcPts val="0"/>
              </a:spcBef>
            </a:pPr>
            <a:r>
              <a:rPr lang="en"/>
              <a:t>The existing system has worked appropriately in the past, but coding assumptions are creating </a:t>
            </a:r>
            <a:r>
              <a:rPr lang="en"/>
              <a:t>inaccuracies with gate functionality.</a:t>
            </a:r>
          </a:p>
          <a:p>
            <a:pPr indent="-228600" lvl="0" marL="457200">
              <a:spcBef>
                <a:spcPts val="0"/>
              </a:spcBef>
            </a:pPr>
            <a:r>
              <a:rPr lang="en"/>
              <a:t> This issue can simply be solved by fixing the simulation and creating a more </a:t>
            </a:r>
            <a:r>
              <a:rPr lang="en"/>
              <a:t>generalized</a:t>
            </a:r>
            <a:r>
              <a:rPr lang="en"/>
              <a:t> solution for gate control.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Debugging:</a:t>
            </a:r>
            <a:r>
              <a:rPr lang="en"/>
              <a:t> Pros And Cons</a:t>
            </a:r>
          </a:p>
        </p:txBody>
      </p:sp>
      <p:sp>
        <p:nvSpPr>
          <p:cNvPr id="154" name="Shape 154"/>
          <p:cNvSpPr txBox="1"/>
          <p:nvPr>
            <p:ph idx="1" type="body"/>
          </p:nvPr>
        </p:nvSpPr>
        <p:spPr>
          <a:xfrm>
            <a:off x="387900" y="1489825"/>
            <a:ext cx="3744300" cy="3078900"/>
          </a:xfrm>
          <a:prstGeom prst="rect">
            <a:avLst/>
          </a:prstGeom>
        </p:spPr>
        <p:txBody>
          <a:bodyPr anchorCtr="0" anchor="t" bIns="91425" lIns="91425" rIns="91425" tIns="91425">
            <a:noAutofit/>
          </a:bodyPr>
          <a:lstStyle/>
          <a:p>
            <a:pPr lvl="0" rtl="0">
              <a:spcBef>
                <a:spcPts val="0"/>
              </a:spcBef>
              <a:buNone/>
            </a:pPr>
            <a:r>
              <a:rPr lang="en"/>
              <a:t>Pros:</a:t>
            </a:r>
          </a:p>
          <a:p>
            <a:pPr indent="-228600" lvl="0" marL="457200" rtl="0">
              <a:spcBef>
                <a:spcPts val="0"/>
              </a:spcBef>
            </a:pPr>
            <a:r>
              <a:rPr lang="en"/>
              <a:t>Low cost</a:t>
            </a:r>
          </a:p>
          <a:p>
            <a:pPr indent="-228600" lvl="0" marL="457200" rtl="0">
              <a:spcBef>
                <a:spcPts val="0"/>
              </a:spcBef>
            </a:pPr>
            <a:r>
              <a:rPr lang="en"/>
              <a:t>Easy to implement</a:t>
            </a:r>
          </a:p>
          <a:p>
            <a:pPr indent="-228600" lvl="0" marL="457200" rtl="0">
              <a:spcBef>
                <a:spcPts val="0"/>
              </a:spcBef>
            </a:pPr>
            <a:r>
              <a:rPr lang="en"/>
              <a:t>No simulation down time</a:t>
            </a:r>
          </a:p>
          <a:p>
            <a:pPr lvl="0" rtl="0">
              <a:spcBef>
                <a:spcPts val="0"/>
              </a:spcBef>
              <a:buNone/>
            </a:pPr>
            <a:r>
              <a:t/>
            </a:r>
            <a:endParaRPr/>
          </a:p>
        </p:txBody>
      </p:sp>
      <p:sp>
        <p:nvSpPr>
          <p:cNvPr id="155" name="Shape 155"/>
          <p:cNvSpPr txBox="1"/>
          <p:nvPr>
            <p:ph idx="1" type="body"/>
          </p:nvPr>
        </p:nvSpPr>
        <p:spPr>
          <a:xfrm>
            <a:off x="4391100" y="1489825"/>
            <a:ext cx="4045500" cy="3078900"/>
          </a:xfrm>
          <a:prstGeom prst="rect">
            <a:avLst/>
          </a:prstGeom>
        </p:spPr>
        <p:txBody>
          <a:bodyPr anchorCtr="0" anchor="t" bIns="91425" lIns="91425" rIns="91425" tIns="91425">
            <a:noAutofit/>
          </a:bodyPr>
          <a:lstStyle/>
          <a:p>
            <a:pPr lvl="0" rtl="0">
              <a:spcBef>
                <a:spcPts val="0"/>
              </a:spcBef>
              <a:buNone/>
            </a:pPr>
            <a:r>
              <a:rPr lang="en"/>
              <a:t>Cons:</a:t>
            </a:r>
          </a:p>
          <a:p>
            <a:pPr indent="-228600" lvl="0" marL="457200" rtl="0">
              <a:spcBef>
                <a:spcPts val="0"/>
              </a:spcBef>
            </a:pPr>
            <a:r>
              <a:rPr lang="en"/>
              <a:t>May be a side effect of the positioning system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Problem: Temperature</a:t>
            </a:r>
          </a:p>
        </p:txBody>
      </p:sp>
      <p:sp>
        <p:nvSpPr>
          <p:cNvPr id="161" name="Shape 161"/>
          <p:cNvSpPr txBox="1"/>
          <p:nvPr>
            <p:ph idx="1" type="body"/>
          </p:nvPr>
        </p:nvSpPr>
        <p:spPr>
          <a:xfrm>
            <a:off x="387900" y="1489825"/>
            <a:ext cx="5211900" cy="3078900"/>
          </a:xfrm>
          <a:prstGeom prst="rect">
            <a:avLst/>
          </a:prstGeom>
        </p:spPr>
        <p:txBody>
          <a:bodyPr anchorCtr="0" anchor="t" bIns="91425" lIns="91425" rIns="91425" tIns="91425">
            <a:noAutofit/>
          </a:bodyPr>
          <a:lstStyle/>
          <a:p>
            <a:pPr indent="-228600" lvl="0" marL="457200" rtl="0">
              <a:spcBef>
                <a:spcPts val="0"/>
              </a:spcBef>
            </a:pPr>
            <a:r>
              <a:rPr lang="en"/>
              <a:t>The lower furnace does not currently have an integrated temperature sensor to monitor the temperature of the sample while being heated in the furnace, resulting in unknown heating of the sample </a:t>
            </a:r>
          </a:p>
        </p:txBody>
      </p:sp>
      <p:pic>
        <p:nvPicPr>
          <p:cNvPr descr="IRsensor.JPG" id="162" name="Shape 162"/>
          <p:cNvPicPr preferRelativeResize="0"/>
          <p:nvPr/>
        </p:nvPicPr>
        <p:blipFill>
          <a:blip r:embed="rId3">
            <a:alphaModFix/>
          </a:blip>
          <a:stretch>
            <a:fillRect/>
          </a:stretch>
        </p:blipFill>
        <p:spPr>
          <a:xfrm>
            <a:off x="5924171" y="355050"/>
            <a:ext cx="2740258" cy="36536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Proposed Solutions: Temperature Control</a:t>
            </a:r>
          </a:p>
        </p:txBody>
      </p:sp>
      <p:sp>
        <p:nvSpPr>
          <p:cNvPr id="168" name="Shape 168"/>
          <p:cNvSpPr txBox="1"/>
          <p:nvPr>
            <p:ph idx="1" type="body"/>
          </p:nvPr>
        </p:nvSpPr>
        <p:spPr>
          <a:xfrm>
            <a:off x="387900" y="1566024"/>
            <a:ext cx="8368200" cy="3078900"/>
          </a:xfrm>
          <a:prstGeom prst="rect">
            <a:avLst/>
          </a:prstGeom>
        </p:spPr>
        <p:txBody>
          <a:bodyPr anchorCtr="0" anchor="t" bIns="91425" lIns="91425" rIns="91425" tIns="91425">
            <a:noAutofit/>
          </a:bodyPr>
          <a:lstStyle/>
          <a:p>
            <a:pPr indent="-228600" lvl="0" marL="457200" rtl="0">
              <a:spcBef>
                <a:spcPts val="0"/>
              </a:spcBef>
              <a:buAutoNum type="arabicPeriod"/>
            </a:pPr>
            <a:r>
              <a:rPr lang="en"/>
              <a:t>Install a thermocouple temperature sensor</a:t>
            </a:r>
          </a:p>
          <a:p>
            <a:pPr lvl="0" rtl="0">
              <a:spcBef>
                <a:spcPts val="0"/>
              </a:spcBef>
              <a:buNone/>
            </a:pPr>
            <a:r>
              <a:t/>
            </a:r>
            <a:endParaRPr/>
          </a:p>
          <a:p>
            <a:pPr indent="-228600" lvl="0" marL="457200">
              <a:spcBef>
                <a:spcPts val="0"/>
              </a:spcBef>
              <a:buAutoNum type="arabicPeriod"/>
            </a:pPr>
            <a:r>
              <a:rPr lang="en"/>
              <a:t>Install an infrared temperature sensor </a:t>
            </a:r>
          </a:p>
          <a:p>
            <a:pPr lvl="0">
              <a:spcBef>
                <a:spcPts val="0"/>
              </a:spcBef>
              <a:buNone/>
            </a:pPr>
            <a:r>
              <a:t/>
            </a:r>
            <a:endParaRPr b="1"/>
          </a:p>
          <a:p>
            <a:pPr lvl="0">
              <a:spcBef>
                <a:spcPts val="0"/>
              </a:spcBef>
              <a:buNone/>
            </a:pPr>
            <a:r>
              <a:t/>
            </a:r>
            <a:endParaRPr/>
          </a:p>
        </p:txBody>
      </p:sp>
      <p:pic>
        <p:nvPicPr>
          <p:cNvPr descr="FurnaceSensor.JPG" id="169" name="Shape 169"/>
          <p:cNvPicPr preferRelativeResize="0"/>
          <p:nvPr/>
        </p:nvPicPr>
        <p:blipFill>
          <a:blip r:embed="rId3">
            <a:alphaModFix/>
          </a:blip>
          <a:stretch>
            <a:fillRect/>
          </a:stretch>
        </p:blipFill>
        <p:spPr>
          <a:xfrm>
            <a:off x="6035195" y="1487938"/>
            <a:ext cx="2426298" cy="323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87900" y="458025"/>
            <a:ext cx="5202900" cy="686100"/>
          </a:xfrm>
          <a:prstGeom prst="rect">
            <a:avLst/>
          </a:prstGeom>
        </p:spPr>
        <p:txBody>
          <a:bodyPr anchorCtr="0" anchor="b" bIns="91425" lIns="91425" rIns="91425" tIns="91425">
            <a:noAutofit/>
          </a:bodyPr>
          <a:lstStyle/>
          <a:p>
            <a:pPr lvl="0">
              <a:spcBef>
                <a:spcPts val="0"/>
              </a:spcBef>
              <a:buNone/>
            </a:pPr>
            <a:r>
              <a:rPr lang="en"/>
              <a:t>Temperature Solution 1: Thermocouple  </a:t>
            </a:r>
          </a:p>
        </p:txBody>
      </p:sp>
      <p:sp>
        <p:nvSpPr>
          <p:cNvPr id="175" name="Shape 175"/>
          <p:cNvSpPr txBox="1"/>
          <p:nvPr>
            <p:ph idx="1" type="body"/>
          </p:nvPr>
        </p:nvSpPr>
        <p:spPr>
          <a:xfrm>
            <a:off x="387900" y="1489825"/>
            <a:ext cx="4839600" cy="3078900"/>
          </a:xfrm>
          <a:prstGeom prst="rect">
            <a:avLst/>
          </a:prstGeom>
        </p:spPr>
        <p:txBody>
          <a:bodyPr anchorCtr="0" anchor="t" bIns="91425" lIns="91425" rIns="91425" tIns="91425">
            <a:noAutofit/>
          </a:bodyPr>
          <a:lstStyle/>
          <a:p>
            <a:pPr indent="-228600" lvl="0" marL="457200" rtl="0">
              <a:spcBef>
                <a:spcPts val="0"/>
              </a:spcBef>
            </a:pPr>
            <a:r>
              <a:rPr lang="en"/>
              <a:t>Install Thermocouple in a fixed position or an automated system to position the Thermocouple near the sample</a:t>
            </a:r>
          </a:p>
          <a:p>
            <a:pPr lvl="0" rtl="0">
              <a:spcBef>
                <a:spcPts val="0"/>
              </a:spcBef>
              <a:buNone/>
            </a:pPr>
            <a:r>
              <a:t/>
            </a:r>
            <a:endParaRPr/>
          </a:p>
          <a:p>
            <a:pPr indent="-228600" lvl="0" marL="457200" rtl="0">
              <a:spcBef>
                <a:spcPts val="0"/>
              </a:spcBef>
            </a:pPr>
            <a:r>
              <a:rPr lang="en"/>
              <a:t>Install circuitry/software to interpret</a:t>
            </a:r>
            <a:r>
              <a:rPr lang="en"/>
              <a:t> </a:t>
            </a:r>
            <a:r>
              <a:rPr lang="en"/>
              <a:t>Thermocouple voltages as temperature measurements</a:t>
            </a:r>
          </a:p>
        </p:txBody>
      </p:sp>
      <p:pic>
        <p:nvPicPr>
          <p:cNvPr descr="CALw/Therm.png" id="176" name="Shape 176"/>
          <p:cNvPicPr preferRelativeResize="0"/>
          <p:nvPr/>
        </p:nvPicPr>
        <p:blipFill>
          <a:blip r:embed="rId3">
            <a:alphaModFix/>
          </a:blip>
          <a:stretch>
            <a:fillRect/>
          </a:stretch>
        </p:blipFill>
        <p:spPr>
          <a:xfrm>
            <a:off x="5519675" y="332125"/>
            <a:ext cx="3090099" cy="4517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Thermocouple : Pros and Cons</a:t>
            </a:r>
          </a:p>
        </p:txBody>
      </p:sp>
      <p:sp>
        <p:nvSpPr>
          <p:cNvPr id="182" name="Shape 182"/>
          <p:cNvSpPr txBox="1"/>
          <p:nvPr>
            <p:ph idx="1" type="body"/>
          </p:nvPr>
        </p:nvSpPr>
        <p:spPr>
          <a:xfrm>
            <a:off x="387900" y="1489825"/>
            <a:ext cx="3999900" cy="3078900"/>
          </a:xfrm>
          <a:prstGeom prst="rect">
            <a:avLst/>
          </a:prstGeom>
        </p:spPr>
        <p:txBody>
          <a:bodyPr anchorCtr="0" anchor="t" bIns="91425" lIns="91425" rIns="91425" tIns="91425">
            <a:noAutofit/>
          </a:bodyPr>
          <a:lstStyle/>
          <a:p>
            <a:pPr lvl="0" rtl="0">
              <a:spcBef>
                <a:spcPts val="0"/>
              </a:spcBef>
              <a:buNone/>
            </a:pPr>
            <a:r>
              <a:rPr lang="en"/>
              <a:t>Pros:</a:t>
            </a:r>
          </a:p>
          <a:p>
            <a:pPr indent="-228600" lvl="0" marL="457200" rtl="0">
              <a:spcBef>
                <a:spcPts val="0"/>
              </a:spcBef>
              <a:buChar char="●"/>
            </a:pPr>
            <a:r>
              <a:rPr lang="en"/>
              <a:t>Inexpensive</a:t>
            </a:r>
          </a:p>
          <a:p>
            <a:pPr indent="-228600" lvl="0" marL="457200" rtl="0">
              <a:spcBef>
                <a:spcPts val="0"/>
              </a:spcBef>
              <a:buChar char="●"/>
            </a:pPr>
            <a:r>
              <a:rPr lang="en"/>
              <a:t>Simple circuit</a:t>
            </a:r>
          </a:p>
          <a:p>
            <a:pPr indent="-228600" lvl="0" marL="457200">
              <a:spcBef>
                <a:spcPts val="0"/>
              </a:spcBef>
              <a:buChar char="●"/>
            </a:pPr>
            <a:r>
              <a:rPr lang="en"/>
              <a:t>Easy to retrieve readings from sensor</a:t>
            </a:r>
          </a:p>
        </p:txBody>
      </p:sp>
      <p:sp>
        <p:nvSpPr>
          <p:cNvPr id="183" name="Shape 183"/>
          <p:cNvSpPr txBox="1"/>
          <p:nvPr>
            <p:ph idx="2" type="body"/>
          </p:nvPr>
        </p:nvSpPr>
        <p:spPr>
          <a:xfrm>
            <a:off x="4756200" y="1489825"/>
            <a:ext cx="3999900" cy="3078900"/>
          </a:xfrm>
          <a:prstGeom prst="rect">
            <a:avLst/>
          </a:prstGeom>
        </p:spPr>
        <p:txBody>
          <a:bodyPr anchorCtr="0" anchor="t" bIns="91425" lIns="91425" rIns="91425" tIns="91425">
            <a:noAutofit/>
          </a:bodyPr>
          <a:lstStyle/>
          <a:p>
            <a:pPr lvl="0" rtl="0">
              <a:spcBef>
                <a:spcPts val="0"/>
              </a:spcBef>
              <a:buNone/>
            </a:pPr>
            <a:r>
              <a:rPr lang="en"/>
              <a:t>Cons:</a:t>
            </a:r>
          </a:p>
          <a:p>
            <a:pPr indent="-228600" lvl="0" marL="457200" rtl="0">
              <a:spcBef>
                <a:spcPts val="0"/>
              </a:spcBef>
              <a:buChar char="●"/>
            </a:pPr>
            <a:r>
              <a:rPr lang="en"/>
              <a:t>Thermocouple must be almost touching sample to have accurate reading</a:t>
            </a:r>
          </a:p>
          <a:p>
            <a:pPr indent="-228600" lvl="1" marL="914400" rtl="0">
              <a:spcBef>
                <a:spcPts val="0"/>
              </a:spcBef>
              <a:buChar char="○"/>
            </a:pPr>
            <a:r>
              <a:rPr lang="en"/>
              <a:t>If automated movement, requires control software/circuitry</a:t>
            </a:r>
          </a:p>
          <a:p>
            <a:pPr indent="-228600" lvl="1" marL="914400" rtl="0">
              <a:spcBef>
                <a:spcPts val="0"/>
              </a:spcBef>
              <a:buChar char="○"/>
            </a:pPr>
            <a:r>
              <a:rPr lang="en"/>
              <a:t>If fixed, may block sample’s path </a:t>
            </a:r>
          </a:p>
          <a:p>
            <a:pPr indent="-228600" lvl="0" marL="457200" rtl="0">
              <a:spcBef>
                <a:spcPts val="0"/>
              </a:spcBef>
              <a:buChar char="●"/>
            </a:pPr>
            <a:r>
              <a:rPr lang="en"/>
              <a:t>Could complicate simulation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System Overview: Concepts</a:t>
            </a:r>
          </a:p>
        </p:txBody>
      </p:sp>
      <p:sp>
        <p:nvSpPr>
          <p:cNvPr id="70" name="Shape 70"/>
          <p:cNvSpPr txBox="1"/>
          <p:nvPr>
            <p:ph idx="1" type="body"/>
          </p:nvPr>
        </p:nvSpPr>
        <p:spPr>
          <a:xfrm>
            <a:off x="387900" y="1489825"/>
            <a:ext cx="8294400" cy="3078900"/>
          </a:xfrm>
          <a:prstGeom prst="rect">
            <a:avLst/>
          </a:prstGeom>
        </p:spPr>
        <p:txBody>
          <a:bodyPr anchorCtr="0" anchor="t" bIns="91425" lIns="91425" rIns="91425" tIns="91425">
            <a:noAutofit/>
          </a:bodyPr>
          <a:lstStyle/>
          <a:p>
            <a:pPr indent="-228600" lvl="0" marL="457200" rtl="0">
              <a:spcBef>
                <a:spcPts val="0"/>
              </a:spcBef>
            </a:pPr>
            <a:r>
              <a:rPr lang="en"/>
              <a:t>Annealing is the process of heating a material above its recrystallization temperature, then cooling it to room temperature.</a:t>
            </a:r>
          </a:p>
          <a:p>
            <a:pPr indent="-228600" lvl="0" marL="457200" rtl="0">
              <a:spcBef>
                <a:spcPts val="0"/>
              </a:spcBef>
            </a:pPr>
            <a:r>
              <a:rPr lang="en"/>
              <a:t>This process changes the metal’s physical properties. </a:t>
            </a:r>
          </a:p>
          <a:p>
            <a:pPr indent="-228600" lvl="0" marL="457200" rtl="0">
              <a:spcBef>
                <a:spcPts val="0"/>
              </a:spcBef>
            </a:pPr>
            <a:r>
              <a:rPr lang="en"/>
              <a:t>The CAL-Simulator provides a small scale simulation of the annealing process for Advanced High Strength Steels used in the automotive industry.</a:t>
            </a:r>
          </a:p>
          <a:p>
            <a:pPr indent="-228600" lvl="0" marL="457200" rtl="0">
              <a:spcBef>
                <a:spcPts val="0"/>
              </a:spcBef>
            </a:pPr>
            <a:r>
              <a:rPr lang="en"/>
              <a:t>Our group will work on several improvements to the CAL-Simulator.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87900" y="458025"/>
            <a:ext cx="5397000" cy="686100"/>
          </a:xfrm>
          <a:prstGeom prst="rect">
            <a:avLst/>
          </a:prstGeom>
        </p:spPr>
        <p:txBody>
          <a:bodyPr anchorCtr="0" anchor="b" bIns="91425" lIns="91425" rIns="91425" tIns="91425">
            <a:noAutofit/>
          </a:bodyPr>
          <a:lstStyle/>
          <a:p>
            <a:pPr lvl="0">
              <a:spcBef>
                <a:spcPts val="0"/>
              </a:spcBef>
              <a:buNone/>
            </a:pPr>
            <a:r>
              <a:rPr lang="en"/>
              <a:t>Temperature Solution 2: Infrared Sensor</a:t>
            </a:r>
          </a:p>
        </p:txBody>
      </p:sp>
      <p:sp>
        <p:nvSpPr>
          <p:cNvPr id="189" name="Shape 189"/>
          <p:cNvSpPr txBox="1"/>
          <p:nvPr>
            <p:ph idx="1" type="body"/>
          </p:nvPr>
        </p:nvSpPr>
        <p:spPr>
          <a:xfrm>
            <a:off x="387900" y="1489825"/>
            <a:ext cx="5187300" cy="3078900"/>
          </a:xfrm>
          <a:prstGeom prst="rect">
            <a:avLst/>
          </a:prstGeom>
        </p:spPr>
        <p:txBody>
          <a:bodyPr anchorCtr="0" anchor="t" bIns="91425" lIns="91425" rIns="91425" tIns="91425">
            <a:noAutofit/>
          </a:bodyPr>
          <a:lstStyle/>
          <a:p>
            <a:pPr indent="-228600" lvl="0" marL="457200" rtl="0">
              <a:spcBef>
                <a:spcPts val="0"/>
              </a:spcBef>
              <a:buAutoNum type="arabicPeriod"/>
            </a:pPr>
            <a:r>
              <a:rPr lang="en"/>
              <a:t>Install Infrared Sensor</a:t>
            </a:r>
          </a:p>
          <a:p>
            <a:pPr lvl="0" rtl="0">
              <a:spcBef>
                <a:spcPts val="0"/>
              </a:spcBef>
              <a:buNone/>
            </a:pPr>
            <a:r>
              <a:t/>
            </a:r>
            <a:endParaRPr/>
          </a:p>
          <a:p>
            <a:pPr indent="-228600" lvl="0" marL="457200" rtl="0">
              <a:spcBef>
                <a:spcPts val="0"/>
              </a:spcBef>
              <a:buAutoNum type="arabicPeriod"/>
            </a:pPr>
            <a:r>
              <a:rPr lang="en"/>
              <a:t>Install Circuitry/Software to read data from sensor</a:t>
            </a:r>
          </a:p>
        </p:txBody>
      </p:sp>
      <p:pic>
        <p:nvPicPr>
          <p:cNvPr descr="CALw/IR.png" id="190" name="Shape 190"/>
          <p:cNvPicPr preferRelativeResize="0"/>
          <p:nvPr/>
        </p:nvPicPr>
        <p:blipFill>
          <a:blip r:embed="rId3">
            <a:alphaModFix/>
          </a:blip>
          <a:stretch>
            <a:fillRect/>
          </a:stretch>
        </p:blipFill>
        <p:spPr>
          <a:xfrm>
            <a:off x="5921262" y="0"/>
            <a:ext cx="3222724"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Infrared Sensor: Pros and Cons</a:t>
            </a:r>
          </a:p>
        </p:txBody>
      </p:sp>
      <p:sp>
        <p:nvSpPr>
          <p:cNvPr id="196" name="Shape 196"/>
          <p:cNvSpPr txBox="1"/>
          <p:nvPr>
            <p:ph idx="1" type="body"/>
          </p:nvPr>
        </p:nvSpPr>
        <p:spPr>
          <a:xfrm>
            <a:off x="387900" y="1489825"/>
            <a:ext cx="3999900" cy="3078900"/>
          </a:xfrm>
          <a:prstGeom prst="rect">
            <a:avLst/>
          </a:prstGeom>
        </p:spPr>
        <p:txBody>
          <a:bodyPr anchorCtr="0" anchor="t" bIns="91425" lIns="91425" rIns="91425" tIns="91425">
            <a:noAutofit/>
          </a:bodyPr>
          <a:lstStyle/>
          <a:p>
            <a:pPr lvl="0" rtl="0">
              <a:spcBef>
                <a:spcPts val="0"/>
              </a:spcBef>
              <a:buNone/>
            </a:pPr>
            <a:r>
              <a:rPr lang="en"/>
              <a:t>Pros:</a:t>
            </a:r>
          </a:p>
          <a:p>
            <a:pPr indent="-228600" lvl="0" marL="457200" rtl="0">
              <a:spcBef>
                <a:spcPts val="0"/>
              </a:spcBef>
            </a:pPr>
            <a:r>
              <a:rPr lang="en"/>
              <a:t>Existing Circuitry and Software</a:t>
            </a:r>
          </a:p>
          <a:p>
            <a:pPr indent="-228600" lvl="0" marL="457200">
              <a:spcBef>
                <a:spcPts val="0"/>
              </a:spcBef>
            </a:pPr>
            <a:r>
              <a:rPr lang="en"/>
              <a:t>Stationary and Distanced from Sample</a:t>
            </a:r>
          </a:p>
        </p:txBody>
      </p:sp>
      <p:sp>
        <p:nvSpPr>
          <p:cNvPr id="197" name="Shape 197"/>
          <p:cNvSpPr txBox="1"/>
          <p:nvPr>
            <p:ph idx="2" type="body"/>
          </p:nvPr>
        </p:nvSpPr>
        <p:spPr>
          <a:xfrm>
            <a:off x="4756200" y="1489825"/>
            <a:ext cx="3999900" cy="3078900"/>
          </a:xfrm>
          <a:prstGeom prst="rect">
            <a:avLst/>
          </a:prstGeom>
        </p:spPr>
        <p:txBody>
          <a:bodyPr anchorCtr="0" anchor="t" bIns="91425" lIns="91425" rIns="91425" tIns="91425">
            <a:noAutofit/>
          </a:bodyPr>
          <a:lstStyle/>
          <a:p>
            <a:pPr lvl="0" rtl="0">
              <a:spcBef>
                <a:spcPts val="0"/>
              </a:spcBef>
              <a:buNone/>
            </a:pPr>
            <a:r>
              <a:rPr lang="en"/>
              <a:t>Cons:</a:t>
            </a:r>
          </a:p>
          <a:p>
            <a:pPr indent="-228600" lvl="0" marL="457200">
              <a:spcBef>
                <a:spcPts val="0"/>
              </a:spcBef>
              <a:buChar char="●"/>
            </a:pPr>
            <a:r>
              <a:rPr lang="en"/>
              <a:t>Comparably more expensive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pic>
        <p:nvPicPr>
          <p:cNvPr descr="StepSensor.JPG" id="202" name="Shape 202"/>
          <p:cNvPicPr preferRelativeResize="0"/>
          <p:nvPr/>
        </p:nvPicPr>
        <p:blipFill>
          <a:blip r:embed="rId3">
            <a:alphaModFix/>
          </a:blip>
          <a:stretch>
            <a:fillRect/>
          </a:stretch>
        </p:blipFill>
        <p:spPr>
          <a:xfrm>
            <a:off x="61775" y="2485899"/>
            <a:ext cx="1937801" cy="2657602"/>
          </a:xfrm>
          <a:prstGeom prst="rect">
            <a:avLst/>
          </a:prstGeom>
          <a:noFill/>
          <a:ln>
            <a:noFill/>
          </a:ln>
        </p:spPr>
      </p:pic>
      <p:sp>
        <p:nvSpPr>
          <p:cNvPr id="203" name="Shape 203"/>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Problem: Positioning</a:t>
            </a:r>
          </a:p>
        </p:txBody>
      </p:sp>
      <p:sp>
        <p:nvSpPr>
          <p:cNvPr id="204" name="Shape 204"/>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a:spcBef>
                <a:spcPts val="0"/>
              </a:spcBef>
            </a:pPr>
            <a:r>
              <a:rPr lang="en"/>
              <a:t>System errors result in the software’s defined position for the sample being incorrect, leading to the sample being improperly heated</a:t>
            </a:r>
          </a:p>
          <a:p>
            <a:pPr indent="-228600" lvl="1" marL="914400">
              <a:spcBef>
                <a:spcPts val="0"/>
              </a:spcBef>
            </a:pPr>
            <a:r>
              <a:rPr lang="en"/>
              <a:t>May also be contributing to the gate control issue </a:t>
            </a:r>
          </a:p>
        </p:txBody>
      </p:sp>
      <p:pic>
        <p:nvPicPr>
          <p:cNvPr descr="Motor.JPG" id="205" name="Shape 205"/>
          <p:cNvPicPr preferRelativeResize="0"/>
          <p:nvPr/>
        </p:nvPicPr>
        <p:blipFill>
          <a:blip r:embed="rId4">
            <a:alphaModFix/>
          </a:blip>
          <a:stretch>
            <a:fillRect/>
          </a:stretch>
        </p:blipFill>
        <p:spPr>
          <a:xfrm>
            <a:off x="6659550" y="2013550"/>
            <a:ext cx="2484450" cy="312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Proposed Solutions: Positioning</a:t>
            </a:r>
          </a:p>
        </p:txBody>
      </p:sp>
      <p:sp>
        <p:nvSpPr>
          <p:cNvPr id="211" name="Shape 211"/>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buAutoNum type="arabicPeriod"/>
            </a:pPr>
            <a:r>
              <a:rPr lang="en"/>
              <a:t> Replace current positioning system </a:t>
            </a:r>
          </a:p>
          <a:p>
            <a:pPr indent="-317500" lvl="0" marL="914400" rtl="0">
              <a:spcBef>
                <a:spcPts val="0"/>
              </a:spcBef>
              <a:buSzPct val="100000"/>
            </a:pPr>
            <a:r>
              <a:rPr lang="en" sz="1400"/>
              <a:t>more precise/robust stepper motor</a:t>
            </a:r>
          </a:p>
          <a:p>
            <a:pPr lvl="0" rtl="0">
              <a:spcBef>
                <a:spcPts val="0"/>
              </a:spcBef>
              <a:buNone/>
            </a:pPr>
            <a:r>
              <a:t/>
            </a:r>
            <a:endParaRPr sz="1400"/>
          </a:p>
          <a:p>
            <a:pPr indent="-228600" lvl="0" marL="457200" rtl="0">
              <a:spcBef>
                <a:spcPts val="0"/>
              </a:spcBef>
              <a:buAutoNum type="arabicPeriod"/>
            </a:pPr>
            <a:r>
              <a:rPr lang="en"/>
              <a:t>Add a calibration mode to set the position</a:t>
            </a:r>
          </a:p>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sz="2800"/>
              <a:t>Positioning Solution 1 : Replace Current System</a:t>
            </a:r>
          </a:p>
        </p:txBody>
      </p:sp>
      <p:sp>
        <p:nvSpPr>
          <p:cNvPr id="217" name="Shape 217"/>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Replace strip transport system with alternative</a:t>
            </a:r>
          </a:p>
          <a:p>
            <a:pPr indent="-317500" lvl="1" marL="914400" rtl="0">
              <a:spcBef>
                <a:spcPts val="0"/>
              </a:spcBef>
              <a:buSzPct val="100000"/>
            </a:pPr>
            <a:r>
              <a:rPr lang="en" sz="1400"/>
              <a:t>Must be able to pass through the gates </a:t>
            </a:r>
          </a:p>
          <a:p>
            <a:pPr indent="-317500" lvl="1" marL="914400" rtl="0">
              <a:spcBef>
                <a:spcPts val="0"/>
              </a:spcBef>
              <a:buSzPct val="100000"/>
            </a:pPr>
            <a:r>
              <a:rPr lang="en" sz="1400"/>
              <a:t>Must withstand temperatures</a:t>
            </a:r>
          </a:p>
          <a:p>
            <a:pPr indent="-317500" lvl="1" marL="914400" rtl="0">
              <a:spcBef>
                <a:spcPts val="0"/>
              </a:spcBef>
              <a:buSzPct val="100000"/>
            </a:pPr>
            <a:r>
              <a:rPr lang="en" sz="1400"/>
              <a:t>Transport system cannot add strain to the sample</a:t>
            </a:r>
          </a:p>
          <a:p>
            <a:pPr indent="0" lvl="0" marL="457200" rtl="0">
              <a:spcBef>
                <a:spcPts val="0"/>
              </a:spcBef>
              <a:buNone/>
            </a:pPr>
            <a:r>
              <a:t/>
            </a:r>
            <a:endParaRPr/>
          </a:p>
          <a:p>
            <a:pPr indent="-228600" lvl="0" marL="457200" rtl="0">
              <a:spcBef>
                <a:spcPts val="0"/>
              </a:spcBef>
            </a:pPr>
            <a:r>
              <a:rPr lang="en"/>
              <a:t>Create control circuitry and software for new system </a:t>
            </a:r>
          </a:p>
          <a:p>
            <a:pPr indent="0" lvl="0" marL="457200" rtl="0">
              <a:spcBef>
                <a:spcPts val="0"/>
              </a:spcBef>
              <a:buNone/>
            </a:pPr>
            <a:r>
              <a:rPr lang="en"/>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Replace Current System: Pros and Cons</a:t>
            </a:r>
          </a:p>
        </p:txBody>
      </p:sp>
      <p:sp>
        <p:nvSpPr>
          <p:cNvPr id="223" name="Shape 223"/>
          <p:cNvSpPr txBox="1"/>
          <p:nvPr>
            <p:ph idx="1" type="body"/>
          </p:nvPr>
        </p:nvSpPr>
        <p:spPr>
          <a:xfrm>
            <a:off x="387900" y="1489825"/>
            <a:ext cx="3999900" cy="3078900"/>
          </a:xfrm>
          <a:prstGeom prst="rect">
            <a:avLst/>
          </a:prstGeom>
        </p:spPr>
        <p:txBody>
          <a:bodyPr anchorCtr="0" anchor="t" bIns="91425" lIns="91425" rIns="91425" tIns="91425">
            <a:noAutofit/>
          </a:bodyPr>
          <a:lstStyle/>
          <a:p>
            <a:pPr lvl="0" rtl="0">
              <a:spcBef>
                <a:spcPts val="0"/>
              </a:spcBef>
              <a:buNone/>
            </a:pPr>
            <a:r>
              <a:rPr lang="en"/>
              <a:t>Pros:</a:t>
            </a:r>
          </a:p>
          <a:p>
            <a:pPr indent="-228600" lvl="0" marL="457200">
              <a:spcBef>
                <a:spcPts val="0"/>
              </a:spcBef>
            </a:pPr>
            <a:r>
              <a:rPr lang="en"/>
              <a:t>Will fix the issues caused by the current system </a:t>
            </a:r>
          </a:p>
        </p:txBody>
      </p:sp>
      <p:sp>
        <p:nvSpPr>
          <p:cNvPr id="224" name="Shape 224"/>
          <p:cNvSpPr txBox="1"/>
          <p:nvPr>
            <p:ph idx="2" type="body"/>
          </p:nvPr>
        </p:nvSpPr>
        <p:spPr>
          <a:xfrm>
            <a:off x="4756200" y="1489825"/>
            <a:ext cx="3999900" cy="3078900"/>
          </a:xfrm>
          <a:prstGeom prst="rect">
            <a:avLst/>
          </a:prstGeom>
        </p:spPr>
        <p:txBody>
          <a:bodyPr anchorCtr="0" anchor="t" bIns="91425" lIns="91425" rIns="91425" tIns="91425">
            <a:noAutofit/>
          </a:bodyPr>
          <a:lstStyle/>
          <a:p>
            <a:pPr lvl="0" rtl="0">
              <a:spcBef>
                <a:spcPts val="0"/>
              </a:spcBef>
              <a:buNone/>
            </a:pPr>
            <a:r>
              <a:rPr lang="en"/>
              <a:t>Cons:</a:t>
            </a:r>
          </a:p>
          <a:p>
            <a:pPr indent="-228600" lvl="0" marL="457200" rtl="0">
              <a:spcBef>
                <a:spcPts val="0"/>
              </a:spcBef>
            </a:pPr>
            <a:r>
              <a:rPr lang="en"/>
              <a:t>Requires Time</a:t>
            </a:r>
          </a:p>
          <a:p>
            <a:pPr lvl="0" rtl="0">
              <a:spcBef>
                <a:spcPts val="0"/>
              </a:spcBef>
              <a:buNone/>
            </a:pPr>
            <a:r>
              <a:t/>
            </a:r>
            <a:endParaRPr/>
          </a:p>
          <a:p>
            <a:pPr indent="-228600" lvl="0" marL="457200" rtl="0">
              <a:spcBef>
                <a:spcPts val="0"/>
              </a:spcBef>
            </a:pPr>
            <a:r>
              <a:rPr lang="en"/>
              <a:t>Added Cost</a:t>
            </a:r>
          </a:p>
          <a:p>
            <a:pPr lvl="0" rtl="0">
              <a:spcBef>
                <a:spcPts val="0"/>
              </a:spcBef>
              <a:buNone/>
            </a:pPr>
            <a:r>
              <a:t/>
            </a:r>
            <a:endParaRPr/>
          </a:p>
          <a:p>
            <a:pPr indent="-228600" lvl="0" marL="457200" rtl="0">
              <a:spcBef>
                <a:spcPts val="0"/>
              </a:spcBef>
            </a:pPr>
            <a:r>
              <a:rPr lang="en"/>
              <a:t>Requires Mechanical system modification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Positioning Solution 2 : Calibration Mode</a:t>
            </a:r>
          </a:p>
        </p:txBody>
      </p:sp>
      <p:sp>
        <p:nvSpPr>
          <p:cNvPr id="230" name="Shape 230"/>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Use the existing system</a:t>
            </a:r>
          </a:p>
          <a:p>
            <a:pPr lvl="0" rtl="0">
              <a:spcBef>
                <a:spcPts val="0"/>
              </a:spcBef>
              <a:buNone/>
            </a:pPr>
            <a:r>
              <a:t/>
            </a:r>
            <a:endParaRPr/>
          </a:p>
          <a:p>
            <a:pPr indent="-228600" lvl="0" marL="457200" rtl="0">
              <a:spcBef>
                <a:spcPts val="0"/>
              </a:spcBef>
            </a:pPr>
            <a:r>
              <a:rPr lang="en"/>
              <a:t>Add software to calibrate the positioning each time it is turned on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Calibration Mode: Pros and Cons</a:t>
            </a:r>
          </a:p>
        </p:txBody>
      </p:sp>
      <p:sp>
        <p:nvSpPr>
          <p:cNvPr id="236" name="Shape 236"/>
          <p:cNvSpPr txBox="1"/>
          <p:nvPr>
            <p:ph idx="1" type="body"/>
          </p:nvPr>
        </p:nvSpPr>
        <p:spPr>
          <a:xfrm>
            <a:off x="387900" y="1489825"/>
            <a:ext cx="3999900" cy="3078900"/>
          </a:xfrm>
          <a:prstGeom prst="rect">
            <a:avLst/>
          </a:prstGeom>
        </p:spPr>
        <p:txBody>
          <a:bodyPr anchorCtr="0" anchor="t" bIns="91425" lIns="91425" rIns="91425" tIns="91425">
            <a:noAutofit/>
          </a:bodyPr>
          <a:lstStyle/>
          <a:p>
            <a:pPr lvl="0" rtl="0">
              <a:spcBef>
                <a:spcPts val="0"/>
              </a:spcBef>
              <a:buNone/>
            </a:pPr>
            <a:r>
              <a:rPr lang="en"/>
              <a:t>Pros:</a:t>
            </a:r>
          </a:p>
          <a:p>
            <a:pPr indent="-228600" lvl="0" marL="457200" rtl="0">
              <a:spcBef>
                <a:spcPts val="0"/>
              </a:spcBef>
            </a:pPr>
            <a:r>
              <a:rPr lang="en"/>
              <a:t>Low cost</a:t>
            </a:r>
          </a:p>
          <a:p>
            <a:pPr lvl="0" rtl="0">
              <a:spcBef>
                <a:spcPts val="0"/>
              </a:spcBef>
              <a:buNone/>
            </a:pPr>
            <a:r>
              <a:t/>
            </a:r>
            <a:endParaRPr/>
          </a:p>
          <a:p>
            <a:pPr indent="-228600" lvl="0" marL="457200" rtl="0">
              <a:spcBef>
                <a:spcPts val="0"/>
              </a:spcBef>
            </a:pPr>
            <a:r>
              <a:rPr lang="en"/>
              <a:t>Sample position will be known for each simulation</a:t>
            </a:r>
          </a:p>
          <a:p>
            <a:pPr lvl="0" rtl="0">
              <a:spcBef>
                <a:spcPts val="0"/>
              </a:spcBef>
              <a:buNone/>
            </a:pPr>
            <a:r>
              <a:t/>
            </a:r>
            <a:endParaRPr/>
          </a:p>
          <a:p>
            <a:pPr indent="-228600" lvl="0" marL="457200" rtl="0">
              <a:spcBef>
                <a:spcPts val="0"/>
              </a:spcBef>
            </a:pPr>
            <a:r>
              <a:rPr lang="en"/>
              <a:t> Won’t require simulator to be down</a:t>
            </a: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237" name="Shape 237"/>
          <p:cNvSpPr txBox="1"/>
          <p:nvPr>
            <p:ph idx="2" type="body"/>
          </p:nvPr>
        </p:nvSpPr>
        <p:spPr>
          <a:xfrm>
            <a:off x="4756200" y="1489825"/>
            <a:ext cx="3999900" cy="3078900"/>
          </a:xfrm>
          <a:prstGeom prst="rect">
            <a:avLst/>
          </a:prstGeom>
        </p:spPr>
        <p:txBody>
          <a:bodyPr anchorCtr="0" anchor="t" bIns="91425" lIns="91425" rIns="91425" tIns="91425">
            <a:noAutofit/>
          </a:bodyPr>
          <a:lstStyle/>
          <a:p>
            <a:pPr lvl="0" rtl="0">
              <a:spcBef>
                <a:spcPts val="0"/>
              </a:spcBef>
              <a:buNone/>
            </a:pPr>
            <a:r>
              <a:rPr lang="en"/>
              <a:t>Cons:</a:t>
            </a:r>
          </a:p>
          <a:p>
            <a:pPr indent="-228600" lvl="0" marL="457200" rtl="0">
              <a:spcBef>
                <a:spcPts val="0"/>
              </a:spcBef>
            </a:pPr>
            <a:r>
              <a:rPr lang="en"/>
              <a:t>Must be performed each time the machine was turned on</a:t>
            </a:r>
          </a:p>
          <a:p>
            <a:pPr lvl="0" rtl="0">
              <a:spcBef>
                <a:spcPts val="0"/>
              </a:spcBef>
              <a:buNone/>
            </a:pPr>
            <a:r>
              <a:t/>
            </a:r>
            <a:endParaRPr/>
          </a:p>
          <a:p>
            <a:pPr indent="-228600" lvl="0" marL="457200" rtl="0">
              <a:spcBef>
                <a:spcPts val="0"/>
              </a:spcBef>
            </a:pPr>
            <a:r>
              <a:rPr lang="en"/>
              <a:t>The furnace may not be able to preheat during calibration process</a:t>
            </a:r>
          </a:p>
          <a:p>
            <a:pPr indent="0" lvl="0" marL="0" rtl="0">
              <a:spcBef>
                <a:spcPts val="0"/>
              </a:spcBef>
              <a:buNone/>
            </a:pPr>
            <a:r>
              <a:rPr lang="en"/>
              <a:t>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graphicFrame>
        <p:nvGraphicFramePr>
          <p:cNvPr id="242" name="Shape 242"/>
          <p:cNvGraphicFramePr/>
          <p:nvPr/>
        </p:nvGraphicFramePr>
        <p:xfrm>
          <a:off x="-12" y="-189939"/>
          <a:ext cx="3000000" cy="3000000"/>
        </p:xfrm>
        <a:graphic>
          <a:graphicData uri="http://schemas.openxmlformats.org/drawingml/2006/table">
            <a:tbl>
              <a:tblPr>
                <a:noFill/>
                <a:tableStyleId>{313AB629-68C7-4897-A4AE-28F1A717761E}</a:tableStyleId>
              </a:tblPr>
              <a:tblGrid>
                <a:gridCol w="1765625"/>
                <a:gridCol w="2925450"/>
                <a:gridCol w="2373350"/>
                <a:gridCol w="1560450"/>
                <a:gridCol w="1209675"/>
              </a:tblGrid>
              <a:tr h="225450">
                <a:tc>
                  <a:txBody>
                    <a:bodyPr>
                      <a:noAutofit/>
                    </a:bodyPr>
                    <a:lstStyle/>
                    <a:p>
                      <a:pPr lvl="0" rtl="0">
                        <a:spcBef>
                          <a:spcPts val="0"/>
                        </a:spcBef>
                        <a:buNone/>
                      </a:pPr>
                      <a:r>
                        <a:t/>
                      </a:r>
                      <a:endParaRPr/>
                    </a:p>
                  </a:txBody>
                  <a:tcPr marT="19050" marB="19050" marR="28575" marL="28575" anchor="b">
                    <a:solidFill>
                      <a:srgbClr val="073763"/>
                    </a:solidFill>
                  </a:tcPr>
                </a:tc>
                <a:tc>
                  <a:txBody>
                    <a:bodyPr>
                      <a:noAutofit/>
                    </a:bodyPr>
                    <a:lstStyle/>
                    <a:p>
                      <a:pPr lvl="0" rtl="0">
                        <a:spcBef>
                          <a:spcPts val="0"/>
                        </a:spcBef>
                        <a:buNone/>
                      </a:pPr>
                      <a:r>
                        <a:t/>
                      </a:r>
                      <a:endParaRPr/>
                    </a:p>
                  </a:txBody>
                  <a:tcPr marT="19050" marB="19050" marR="28575" marL="28575" anchor="b">
                    <a:solidFill>
                      <a:srgbClr val="073763"/>
                    </a:solidFill>
                  </a:tcPr>
                </a:tc>
                <a:tc>
                  <a:txBody>
                    <a:bodyPr>
                      <a:noAutofit/>
                    </a:bodyPr>
                    <a:lstStyle/>
                    <a:p>
                      <a:pPr lvl="0" rtl="0">
                        <a:spcBef>
                          <a:spcPts val="0"/>
                        </a:spcBef>
                        <a:buNone/>
                      </a:pPr>
                      <a:r>
                        <a:t/>
                      </a:r>
                      <a:endParaRPr/>
                    </a:p>
                  </a:txBody>
                  <a:tcPr marT="19050" marB="19050" marR="28575" marL="28575" anchor="b">
                    <a:solidFill>
                      <a:srgbClr val="073763"/>
                    </a:solidFill>
                  </a:tcPr>
                </a:tc>
                <a:tc>
                  <a:txBody>
                    <a:bodyPr>
                      <a:noAutofit/>
                    </a:bodyPr>
                    <a:lstStyle/>
                    <a:p>
                      <a:pPr lvl="0" rtl="0">
                        <a:spcBef>
                          <a:spcPts val="0"/>
                        </a:spcBef>
                        <a:buNone/>
                      </a:pPr>
                      <a:r>
                        <a:t/>
                      </a:r>
                      <a:endParaRPr/>
                    </a:p>
                  </a:txBody>
                  <a:tcPr marT="19050" marB="19050" marR="28575" marL="28575" anchor="b">
                    <a:solidFill>
                      <a:srgbClr val="073763"/>
                    </a:solidFill>
                  </a:tcPr>
                </a:tc>
                <a:tc>
                  <a:txBody>
                    <a:bodyPr>
                      <a:noAutofit/>
                    </a:bodyPr>
                    <a:lstStyle/>
                    <a:p>
                      <a:pPr lvl="0" rtl="0">
                        <a:spcBef>
                          <a:spcPts val="0"/>
                        </a:spcBef>
                        <a:buNone/>
                      </a:pPr>
                      <a:r>
                        <a:t/>
                      </a:r>
                      <a:endParaRPr/>
                    </a:p>
                  </a:txBody>
                  <a:tcPr marT="19050" marB="19050" marR="28575" marL="28575" anchor="b">
                    <a:solidFill>
                      <a:srgbClr val="073763"/>
                    </a:solidFill>
                  </a:tcPr>
                </a:tc>
              </a:tr>
              <a:tr h="187875">
                <a:tc>
                  <a:txBody>
                    <a:bodyPr>
                      <a:noAutofit/>
                    </a:bodyPr>
                    <a:lstStyle/>
                    <a:p>
                      <a:pPr lvl="0" rtl="0">
                        <a:lnSpc>
                          <a:spcPct val="115000"/>
                        </a:lnSpc>
                        <a:spcBef>
                          <a:spcPts val="0"/>
                        </a:spcBef>
                        <a:buNone/>
                      </a:pPr>
                      <a:r>
                        <a:t/>
                      </a:r>
                      <a:endParaRPr sz="1000">
                        <a:solidFill>
                          <a:srgbClr val="FFFFFF"/>
                        </a:solidFill>
                      </a:endParaRPr>
                    </a:p>
                  </a:txBody>
                  <a:tcPr marT="19050" marB="19050" marR="28575" marL="28575" anchor="b">
                    <a:solidFill>
                      <a:srgbClr val="073763"/>
                    </a:solidFill>
                  </a:tcPr>
                </a:tc>
                <a:tc>
                  <a:txBody>
                    <a:bodyPr>
                      <a:noAutofit/>
                    </a:bodyPr>
                    <a:lstStyle/>
                    <a:p>
                      <a:pPr lvl="0" rtl="0">
                        <a:lnSpc>
                          <a:spcPct val="115000"/>
                        </a:lnSpc>
                        <a:spcBef>
                          <a:spcPts val="0"/>
                        </a:spcBef>
                        <a:buNone/>
                      </a:pPr>
                      <a:r>
                        <a:rPr lang="en" sz="1000">
                          <a:solidFill>
                            <a:srgbClr val="FFFFFF"/>
                          </a:solidFill>
                        </a:rPr>
                        <a:t>Simulator Down Time (5)</a:t>
                      </a:r>
                    </a:p>
                  </a:txBody>
                  <a:tcPr marT="19050" marB="19050" marR="28575" marL="28575" anchor="b">
                    <a:solidFill>
                      <a:srgbClr val="073763"/>
                    </a:solidFill>
                  </a:tcPr>
                </a:tc>
                <a:tc>
                  <a:txBody>
                    <a:bodyPr>
                      <a:noAutofit/>
                    </a:bodyPr>
                    <a:lstStyle/>
                    <a:p>
                      <a:pPr lvl="0" rtl="0">
                        <a:lnSpc>
                          <a:spcPct val="115000"/>
                        </a:lnSpc>
                        <a:spcBef>
                          <a:spcPts val="0"/>
                        </a:spcBef>
                        <a:buNone/>
                      </a:pPr>
                      <a:r>
                        <a:rPr lang="en" sz="1000">
                          <a:solidFill>
                            <a:srgbClr val="FFFFFF"/>
                          </a:solidFill>
                        </a:rPr>
                        <a:t>Simulation Improvements (3)</a:t>
                      </a:r>
                    </a:p>
                  </a:txBody>
                  <a:tcPr marT="19050" marB="19050" marR="28575" marL="28575" anchor="b">
                    <a:solidFill>
                      <a:srgbClr val="073763"/>
                    </a:solidFill>
                  </a:tcPr>
                </a:tc>
                <a:tc>
                  <a:txBody>
                    <a:bodyPr>
                      <a:noAutofit/>
                    </a:bodyPr>
                    <a:lstStyle/>
                    <a:p>
                      <a:pPr lvl="0" rtl="0">
                        <a:lnSpc>
                          <a:spcPct val="115000"/>
                        </a:lnSpc>
                        <a:spcBef>
                          <a:spcPts val="0"/>
                        </a:spcBef>
                        <a:buNone/>
                      </a:pPr>
                      <a:r>
                        <a:rPr lang="en" sz="1000">
                          <a:solidFill>
                            <a:srgbClr val="FFFFFF"/>
                          </a:solidFill>
                        </a:rPr>
                        <a:t>Installation (2)</a:t>
                      </a:r>
                    </a:p>
                  </a:txBody>
                  <a:tcPr marT="19050" marB="19050" marR="28575" marL="28575" anchor="b">
                    <a:solidFill>
                      <a:srgbClr val="073763"/>
                    </a:solidFill>
                  </a:tcPr>
                </a:tc>
                <a:tc>
                  <a:txBody>
                    <a:bodyPr>
                      <a:noAutofit/>
                    </a:bodyPr>
                    <a:lstStyle/>
                    <a:p>
                      <a:pPr lvl="0" rtl="0">
                        <a:lnSpc>
                          <a:spcPct val="115000"/>
                        </a:lnSpc>
                        <a:spcBef>
                          <a:spcPts val="0"/>
                        </a:spcBef>
                        <a:buNone/>
                      </a:pPr>
                      <a:r>
                        <a:rPr lang="en" sz="1000">
                          <a:solidFill>
                            <a:srgbClr val="FFFFFF"/>
                          </a:solidFill>
                        </a:rPr>
                        <a:t>Fitness</a:t>
                      </a:r>
                    </a:p>
                  </a:txBody>
                  <a:tcPr marT="19050" marB="19050" marR="28575" marL="28575" anchor="b">
                    <a:solidFill>
                      <a:srgbClr val="073763"/>
                    </a:solidFill>
                  </a:tcPr>
                </a:tc>
              </a:tr>
              <a:tr h="204950">
                <a:tc>
                  <a:txBody>
                    <a:bodyPr>
                      <a:noAutofit/>
                    </a:bodyPr>
                    <a:lstStyle/>
                    <a:p>
                      <a:pPr lvl="0" rtl="0">
                        <a:lnSpc>
                          <a:spcPct val="115000"/>
                        </a:lnSpc>
                        <a:spcBef>
                          <a:spcPts val="0"/>
                        </a:spcBef>
                        <a:buNone/>
                      </a:pPr>
                      <a:r>
                        <a:rPr lang="en" sz="1100"/>
                        <a:t>Gate Solutions</a:t>
                      </a:r>
                    </a:p>
                  </a:txBody>
                  <a:tcPr marT="19050" marB="19050" marR="28575" marL="28575" anchor="b">
                    <a:solidFill>
                      <a:srgbClr val="76A5AF"/>
                    </a:solidFill>
                  </a:tcPr>
                </a:tc>
                <a:tc>
                  <a:txBody>
                    <a:bodyPr>
                      <a:noAutofit/>
                    </a:bodyPr>
                    <a:lstStyle/>
                    <a:p>
                      <a:pPr lvl="0" rtl="0">
                        <a:spcBef>
                          <a:spcPts val="0"/>
                        </a:spcBef>
                        <a:buNone/>
                      </a:pPr>
                      <a:r>
                        <a:t/>
                      </a:r>
                      <a:endParaRPr sz="1100"/>
                    </a:p>
                  </a:txBody>
                  <a:tcPr marT="19050" marB="19050" marR="28575" marL="28575" anchor="b">
                    <a:solidFill>
                      <a:srgbClr val="76A5AF"/>
                    </a:solidFill>
                  </a:tcPr>
                </a:tc>
                <a:tc>
                  <a:txBody>
                    <a:bodyPr>
                      <a:noAutofit/>
                    </a:bodyPr>
                    <a:lstStyle/>
                    <a:p>
                      <a:pPr lvl="0" rtl="0">
                        <a:spcBef>
                          <a:spcPts val="0"/>
                        </a:spcBef>
                        <a:buNone/>
                      </a:pPr>
                      <a:r>
                        <a:t/>
                      </a:r>
                      <a:endParaRPr sz="1100"/>
                    </a:p>
                  </a:txBody>
                  <a:tcPr marT="19050" marB="19050" marR="28575" marL="28575" anchor="b">
                    <a:solidFill>
                      <a:srgbClr val="76A5AF"/>
                    </a:solidFill>
                  </a:tcPr>
                </a:tc>
                <a:tc>
                  <a:txBody>
                    <a:bodyPr>
                      <a:noAutofit/>
                    </a:bodyPr>
                    <a:lstStyle/>
                    <a:p>
                      <a:pPr lvl="0" rtl="0">
                        <a:spcBef>
                          <a:spcPts val="0"/>
                        </a:spcBef>
                        <a:buNone/>
                      </a:pPr>
                      <a:r>
                        <a:t/>
                      </a:r>
                      <a:endParaRPr sz="1100"/>
                    </a:p>
                  </a:txBody>
                  <a:tcPr marT="19050" marB="19050" marR="28575" marL="28575" anchor="b">
                    <a:solidFill>
                      <a:srgbClr val="76A5AF"/>
                    </a:solidFill>
                  </a:tcPr>
                </a:tc>
                <a:tc>
                  <a:txBody>
                    <a:bodyPr>
                      <a:noAutofit/>
                    </a:bodyPr>
                    <a:lstStyle/>
                    <a:p>
                      <a:pPr lvl="0" rtl="0">
                        <a:spcBef>
                          <a:spcPts val="0"/>
                        </a:spcBef>
                        <a:buNone/>
                      </a:pPr>
                      <a:r>
                        <a:t/>
                      </a:r>
                      <a:endParaRPr sz="1100"/>
                    </a:p>
                  </a:txBody>
                  <a:tcPr marT="19050" marB="19050" marR="28575" marL="28575" anchor="b">
                    <a:solidFill>
                      <a:srgbClr val="76A5AF"/>
                    </a:solidFill>
                  </a:tcPr>
                </a:tc>
              </a:tr>
              <a:tr h="546525">
                <a:tc>
                  <a:txBody>
                    <a:bodyPr>
                      <a:noAutofit/>
                    </a:bodyPr>
                    <a:lstStyle/>
                    <a:p>
                      <a:pPr lvl="0" rtl="0">
                        <a:lnSpc>
                          <a:spcPct val="115000"/>
                        </a:lnSpc>
                        <a:spcBef>
                          <a:spcPts val="0"/>
                        </a:spcBef>
                        <a:buNone/>
                      </a:pPr>
                      <a:r>
                        <a:rPr lang="en" sz="1100"/>
                        <a:t>Replace Gate</a:t>
                      </a:r>
                    </a:p>
                  </a:txBody>
                  <a:tcPr marT="19050" marB="19050" marR="28575" marL="28575" anchor="b">
                    <a:solidFill>
                      <a:srgbClr val="76A5AF"/>
                    </a:solidFill>
                  </a:tcPr>
                </a:tc>
                <a:tc>
                  <a:txBody>
                    <a:bodyPr>
                      <a:noAutofit/>
                    </a:bodyPr>
                    <a:lstStyle/>
                    <a:p>
                      <a:pPr lvl="0" rtl="0">
                        <a:lnSpc>
                          <a:spcPct val="115000"/>
                        </a:lnSpc>
                        <a:spcBef>
                          <a:spcPts val="0"/>
                        </a:spcBef>
                        <a:buNone/>
                      </a:pPr>
                      <a:r>
                        <a:rPr lang="en" sz="1100"/>
                        <a:t>Low - will halt progress for simulation during replacement 5 x 1 = 5</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High - gate runs smoothly during simulation 3 x 3 = 9</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Low - involves installation of a new gate. 2 x 1 = 2</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16</a:t>
                      </a:r>
                    </a:p>
                  </a:txBody>
                  <a:tcPr marT="19050" marB="19050" marR="28575" marL="28575" anchor="b">
                    <a:solidFill>
                      <a:srgbClr val="A2C4C9"/>
                    </a:solidFill>
                  </a:tcPr>
                </a:tc>
              </a:tr>
              <a:tr h="375725">
                <a:tc>
                  <a:txBody>
                    <a:bodyPr>
                      <a:noAutofit/>
                    </a:bodyPr>
                    <a:lstStyle/>
                    <a:p>
                      <a:pPr lvl="0" rtl="0">
                        <a:lnSpc>
                          <a:spcPct val="115000"/>
                        </a:lnSpc>
                        <a:spcBef>
                          <a:spcPts val="0"/>
                        </a:spcBef>
                        <a:buNone/>
                      </a:pPr>
                      <a:r>
                        <a:rPr lang="en" sz="1100"/>
                        <a:t>Debug Gate</a:t>
                      </a:r>
                    </a:p>
                  </a:txBody>
                  <a:tcPr marT="19050" marB="19050" marR="28575" marL="28575" anchor="b">
                    <a:solidFill>
                      <a:srgbClr val="76A5AF"/>
                    </a:solidFill>
                  </a:tcPr>
                </a:tc>
                <a:tc>
                  <a:txBody>
                    <a:bodyPr>
                      <a:noAutofit/>
                    </a:bodyPr>
                    <a:lstStyle/>
                    <a:p>
                      <a:pPr lvl="0" rtl="0">
                        <a:lnSpc>
                          <a:spcPct val="115000"/>
                        </a:lnSpc>
                        <a:spcBef>
                          <a:spcPts val="0"/>
                        </a:spcBef>
                        <a:buNone/>
                      </a:pPr>
                      <a:r>
                        <a:rPr lang="en" sz="1100"/>
                        <a:t>High - gate control can be modified and tested without effect on simulation 5 x 3 = 15</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High - gate runs smoothly during simulation 3 x 3 = 9</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High - utilizes existing system. 2 x 3 = 6</a:t>
                      </a:r>
                    </a:p>
                  </a:txBody>
                  <a:tcPr marT="19050" marB="19050" marR="28575" marL="28575" anchor="ctr">
                    <a:solidFill>
                      <a:srgbClr val="A2C4C9"/>
                    </a:solidFill>
                  </a:tcPr>
                </a:tc>
                <a:tc>
                  <a:txBody>
                    <a:bodyPr>
                      <a:noAutofit/>
                    </a:bodyPr>
                    <a:lstStyle/>
                    <a:p>
                      <a:pPr lvl="0" rtl="0">
                        <a:lnSpc>
                          <a:spcPct val="115000"/>
                        </a:lnSpc>
                        <a:spcBef>
                          <a:spcPts val="0"/>
                        </a:spcBef>
                        <a:buNone/>
                      </a:pPr>
                      <a:r>
                        <a:rPr lang="en" sz="1100"/>
                        <a:t>30</a:t>
                      </a:r>
                    </a:p>
                  </a:txBody>
                  <a:tcPr marT="19050" marB="19050" marR="28575" marL="28575" anchor="b">
                    <a:solidFill>
                      <a:srgbClr val="A2C4C9"/>
                    </a:solidFill>
                  </a:tcPr>
                </a:tc>
              </a:tr>
              <a:tr h="204950">
                <a:tc>
                  <a:txBody>
                    <a:bodyPr>
                      <a:noAutofit/>
                    </a:bodyPr>
                    <a:lstStyle/>
                    <a:p>
                      <a:pPr lvl="0" rtl="0">
                        <a:lnSpc>
                          <a:spcPct val="115000"/>
                        </a:lnSpc>
                        <a:spcBef>
                          <a:spcPts val="0"/>
                        </a:spcBef>
                        <a:buNone/>
                      </a:pPr>
                      <a:r>
                        <a:rPr lang="en" sz="1100"/>
                        <a:t>Position Solutions</a:t>
                      </a:r>
                    </a:p>
                  </a:txBody>
                  <a:tcPr marT="19050" marB="19050" marR="28575" marL="28575" anchor="b">
                    <a:solidFill>
                      <a:srgbClr val="6AA84F"/>
                    </a:solidFill>
                  </a:tcPr>
                </a:tc>
                <a:tc>
                  <a:txBody>
                    <a:bodyPr>
                      <a:noAutofit/>
                    </a:bodyPr>
                    <a:lstStyle/>
                    <a:p>
                      <a:pPr lvl="0" rtl="0">
                        <a:spcBef>
                          <a:spcPts val="0"/>
                        </a:spcBef>
                        <a:buNone/>
                      </a:pPr>
                      <a:r>
                        <a:t/>
                      </a:r>
                      <a:endParaRPr sz="1100"/>
                    </a:p>
                  </a:txBody>
                  <a:tcPr marT="19050" marB="19050" marR="28575" marL="28575" anchor="b">
                    <a:solidFill>
                      <a:srgbClr val="6AA84F"/>
                    </a:solidFill>
                  </a:tcPr>
                </a:tc>
                <a:tc>
                  <a:txBody>
                    <a:bodyPr>
                      <a:noAutofit/>
                    </a:bodyPr>
                    <a:lstStyle/>
                    <a:p>
                      <a:pPr lvl="0" rtl="0">
                        <a:spcBef>
                          <a:spcPts val="0"/>
                        </a:spcBef>
                        <a:buNone/>
                      </a:pPr>
                      <a:r>
                        <a:t/>
                      </a:r>
                      <a:endParaRPr sz="1100"/>
                    </a:p>
                  </a:txBody>
                  <a:tcPr marT="19050" marB="19050" marR="28575" marL="28575" anchor="b">
                    <a:solidFill>
                      <a:srgbClr val="6AA84F"/>
                    </a:solidFill>
                  </a:tcPr>
                </a:tc>
                <a:tc>
                  <a:txBody>
                    <a:bodyPr>
                      <a:noAutofit/>
                    </a:bodyPr>
                    <a:lstStyle/>
                    <a:p>
                      <a:pPr lvl="0" rtl="0">
                        <a:spcBef>
                          <a:spcPts val="0"/>
                        </a:spcBef>
                        <a:buNone/>
                      </a:pPr>
                      <a:r>
                        <a:t/>
                      </a:r>
                      <a:endParaRPr sz="1100"/>
                    </a:p>
                  </a:txBody>
                  <a:tcPr marT="19050" marB="19050" marR="28575" marL="28575" anchor="b">
                    <a:solidFill>
                      <a:srgbClr val="6AA84F"/>
                    </a:solidFill>
                  </a:tcPr>
                </a:tc>
                <a:tc>
                  <a:txBody>
                    <a:bodyPr>
                      <a:noAutofit/>
                    </a:bodyPr>
                    <a:lstStyle/>
                    <a:p>
                      <a:pPr lvl="0" rtl="0">
                        <a:spcBef>
                          <a:spcPts val="0"/>
                        </a:spcBef>
                        <a:buNone/>
                      </a:pPr>
                      <a:r>
                        <a:t/>
                      </a:r>
                      <a:endParaRPr sz="1100"/>
                    </a:p>
                  </a:txBody>
                  <a:tcPr marT="19050" marB="19050" marR="28575" marL="28575" anchor="b">
                    <a:solidFill>
                      <a:srgbClr val="6AA84F"/>
                    </a:solidFill>
                  </a:tcPr>
                </a:tc>
              </a:tr>
              <a:tr h="717300">
                <a:tc>
                  <a:txBody>
                    <a:bodyPr>
                      <a:noAutofit/>
                    </a:bodyPr>
                    <a:lstStyle/>
                    <a:p>
                      <a:pPr lvl="0" rtl="0">
                        <a:lnSpc>
                          <a:spcPct val="115000"/>
                        </a:lnSpc>
                        <a:spcBef>
                          <a:spcPts val="0"/>
                        </a:spcBef>
                        <a:buNone/>
                      </a:pPr>
                      <a:r>
                        <a:rPr lang="en" sz="1100"/>
                        <a:t>Replace Current System</a:t>
                      </a:r>
                    </a:p>
                  </a:txBody>
                  <a:tcPr marT="19050" marB="19050" marR="28575" marL="28575" anchor="b">
                    <a:solidFill>
                      <a:srgbClr val="6AA84F"/>
                    </a:solidFill>
                  </a:tcPr>
                </a:tc>
                <a:tc>
                  <a:txBody>
                    <a:bodyPr>
                      <a:noAutofit/>
                    </a:bodyPr>
                    <a:lstStyle/>
                    <a:p>
                      <a:pPr lvl="0" rtl="0">
                        <a:lnSpc>
                          <a:spcPct val="115000"/>
                        </a:lnSpc>
                        <a:spcBef>
                          <a:spcPts val="0"/>
                        </a:spcBef>
                        <a:buNone/>
                      </a:pPr>
                      <a:r>
                        <a:rPr lang="en" sz="1100"/>
                        <a:t>Low - positioning system would be completely offline preventing simulation until installation is completed. 5 x 1 = 5</a:t>
                      </a:r>
                    </a:p>
                  </a:txBody>
                  <a:tcPr marT="19050" marB="19050" marR="28575" marL="28575" anchor="b">
                    <a:solidFill>
                      <a:srgbClr val="93C47D"/>
                    </a:solidFill>
                  </a:tcPr>
                </a:tc>
                <a:tc>
                  <a:txBody>
                    <a:bodyPr>
                      <a:noAutofit/>
                    </a:bodyPr>
                    <a:lstStyle/>
                    <a:p>
                      <a:pPr lvl="0" rtl="0">
                        <a:lnSpc>
                          <a:spcPct val="115000"/>
                        </a:lnSpc>
                        <a:spcBef>
                          <a:spcPts val="0"/>
                        </a:spcBef>
                        <a:buNone/>
                      </a:pPr>
                      <a:r>
                        <a:rPr lang="en" sz="1100"/>
                        <a:t>Moderate - Cause of the positioning error would be eliminated. 3 x 2 = 6</a:t>
                      </a:r>
                    </a:p>
                  </a:txBody>
                  <a:tcPr marT="19050" marB="19050" marR="28575" marL="28575" anchor="ctr">
                    <a:solidFill>
                      <a:srgbClr val="93C47D"/>
                    </a:solidFill>
                  </a:tcPr>
                </a:tc>
                <a:tc>
                  <a:txBody>
                    <a:bodyPr>
                      <a:noAutofit/>
                    </a:bodyPr>
                    <a:lstStyle/>
                    <a:p>
                      <a:pPr lvl="0" rtl="0">
                        <a:lnSpc>
                          <a:spcPct val="115000"/>
                        </a:lnSpc>
                        <a:spcBef>
                          <a:spcPts val="0"/>
                        </a:spcBef>
                        <a:buNone/>
                      </a:pPr>
                      <a:r>
                        <a:rPr lang="en" sz="1100"/>
                        <a:t>Low - Installation of new system would increase cost and take more time.  2 x 1 = 2</a:t>
                      </a:r>
                    </a:p>
                  </a:txBody>
                  <a:tcPr marT="19050" marB="19050" marR="28575" marL="28575" anchor="b">
                    <a:solidFill>
                      <a:srgbClr val="93C47D"/>
                    </a:solidFill>
                  </a:tcPr>
                </a:tc>
                <a:tc>
                  <a:txBody>
                    <a:bodyPr>
                      <a:noAutofit/>
                    </a:bodyPr>
                    <a:lstStyle/>
                    <a:p>
                      <a:pPr lvl="0" rtl="0">
                        <a:spcBef>
                          <a:spcPts val="0"/>
                        </a:spcBef>
                        <a:buNone/>
                      </a:pPr>
                      <a:r>
                        <a:rPr lang="en" sz="1100"/>
                        <a:t>13</a:t>
                      </a:r>
                    </a:p>
                  </a:txBody>
                  <a:tcPr marT="19050" marB="19050" marR="28575" marL="28575" anchor="b">
                    <a:solidFill>
                      <a:srgbClr val="93C47D"/>
                    </a:solidFill>
                  </a:tcPr>
                </a:tc>
              </a:tr>
              <a:tr h="546525">
                <a:tc>
                  <a:txBody>
                    <a:bodyPr>
                      <a:noAutofit/>
                    </a:bodyPr>
                    <a:lstStyle/>
                    <a:p>
                      <a:pPr lvl="0" rtl="0">
                        <a:lnSpc>
                          <a:spcPct val="115000"/>
                        </a:lnSpc>
                        <a:spcBef>
                          <a:spcPts val="0"/>
                        </a:spcBef>
                        <a:buNone/>
                      </a:pPr>
                      <a:r>
                        <a:rPr lang="en" sz="1100"/>
                        <a:t>Calibration Mode </a:t>
                      </a:r>
                    </a:p>
                  </a:txBody>
                  <a:tcPr marT="19050" marB="19050" marR="28575" marL="28575" anchor="b">
                    <a:solidFill>
                      <a:srgbClr val="6AA84F"/>
                    </a:solidFill>
                  </a:tcPr>
                </a:tc>
                <a:tc>
                  <a:txBody>
                    <a:bodyPr>
                      <a:noAutofit/>
                    </a:bodyPr>
                    <a:lstStyle/>
                    <a:p>
                      <a:pPr lvl="0" rtl="0">
                        <a:lnSpc>
                          <a:spcPct val="115000"/>
                        </a:lnSpc>
                        <a:spcBef>
                          <a:spcPts val="0"/>
                        </a:spcBef>
                        <a:buNone/>
                      </a:pPr>
                      <a:r>
                        <a:rPr lang="en" sz="1100"/>
                        <a:t>High - debugging, calibration, and testing can be done while being minimally invasive to simulations. 5 x 3 = 15</a:t>
                      </a:r>
                    </a:p>
                  </a:txBody>
                  <a:tcPr marT="19050" marB="19050" marR="28575" marL="28575" anchor="ctr">
                    <a:solidFill>
                      <a:srgbClr val="93C47D"/>
                    </a:solidFill>
                  </a:tcPr>
                </a:tc>
                <a:tc>
                  <a:txBody>
                    <a:bodyPr>
                      <a:noAutofit/>
                    </a:bodyPr>
                    <a:lstStyle/>
                    <a:p>
                      <a:pPr lvl="0" rtl="0">
                        <a:lnSpc>
                          <a:spcPct val="115000"/>
                        </a:lnSpc>
                        <a:spcBef>
                          <a:spcPts val="0"/>
                        </a:spcBef>
                        <a:buNone/>
                      </a:pPr>
                      <a:r>
                        <a:rPr lang="en" sz="1100"/>
                        <a:t>High - provides dynamic </a:t>
                      </a:r>
                      <a:r>
                        <a:rPr lang="en" sz="1100"/>
                        <a:t>calibration</a:t>
                      </a:r>
                      <a:r>
                        <a:rPr lang="en" sz="1100"/>
                        <a:t> of the </a:t>
                      </a:r>
                      <a:r>
                        <a:rPr lang="en" sz="1100"/>
                        <a:t>pre-existing</a:t>
                      </a:r>
                      <a:r>
                        <a:rPr lang="en" sz="1100"/>
                        <a:t> system with higher accuracy 3 x 3 = 9</a:t>
                      </a:r>
                    </a:p>
                  </a:txBody>
                  <a:tcPr marT="19050" marB="19050" marR="28575" marL="28575" anchor="b">
                    <a:solidFill>
                      <a:srgbClr val="93C47D"/>
                    </a:solidFill>
                  </a:tcPr>
                </a:tc>
                <a:tc>
                  <a:txBody>
                    <a:bodyPr>
                      <a:noAutofit/>
                    </a:bodyPr>
                    <a:lstStyle/>
                    <a:p>
                      <a:pPr lvl="0" rtl="0">
                        <a:lnSpc>
                          <a:spcPct val="115000"/>
                        </a:lnSpc>
                        <a:spcBef>
                          <a:spcPts val="0"/>
                        </a:spcBef>
                        <a:buNone/>
                      </a:pPr>
                      <a:r>
                        <a:rPr lang="en" sz="1100"/>
                        <a:t>High - no </a:t>
                      </a:r>
                      <a:r>
                        <a:rPr lang="en" sz="1100"/>
                        <a:t>installation</a:t>
                      </a:r>
                      <a:r>
                        <a:rPr lang="en" sz="1100"/>
                        <a:t> </a:t>
                      </a:r>
                      <a:r>
                        <a:rPr lang="en" sz="1100"/>
                        <a:t>necessary</a:t>
                      </a:r>
                      <a:r>
                        <a:rPr lang="en" sz="1100"/>
                        <a:t> 2 x 3 = 6</a:t>
                      </a:r>
                    </a:p>
                  </a:txBody>
                  <a:tcPr marT="19050" marB="19050" marR="28575" marL="28575" anchor="ctr">
                    <a:solidFill>
                      <a:srgbClr val="93C47D"/>
                    </a:solidFill>
                  </a:tcPr>
                </a:tc>
                <a:tc>
                  <a:txBody>
                    <a:bodyPr>
                      <a:noAutofit/>
                    </a:bodyPr>
                    <a:lstStyle/>
                    <a:p>
                      <a:pPr lvl="0" rtl="0">
                        <a:spcBef>
                          <a:spcPts val="0"/>
                        </a:spcBef>
                        <a:buNone/>
                      </a:pPr>
                      <a:r>
                        <a:rPr lang="en" sz="1100"/>
                        <a:t>30</a:t>
                      </a:r>
                    </a:p>
                  </a:txBody>
                  <a:tcPr marT="19050" marB="19050" marR="28575" marL="28575" anchor="b">
                    <a:solidFill>
                      <a:srgbClr val="93C47D"/>
                    </a:solidFill>
                  </a:tcPr>
                </a:tc>
              </a:tr>
              <a:tr h="204950">
                <a:tc>
                  <a:txBody>
                    <a:bodyPr>
                      <a:noAutofit/>
                    </a:bodyPr>
                    <a:lstStyle/>
                    <a:p>
                      <a:pPr lvl="0" rtl="0">
                        <a:lnSpc>
                          <a:spcPct val="115000"/>
                        </a:lnSpc>
                        <a:spcBef>
                          <a:spcPts val="0"/>
                        </a:spcBef>
                        <a:buNone/>
                      </a:pPr>
                      <a:r>
                        <a:rPr lang="en" sz="1100"/>
                        <a:t>Temperature Solutions</a:t>
                      </a:r>
                    </a:p>
                  </a:txBody>
                  <a:tcPr marT="19050" marB="19050" marR="28575" marL="28575" anchor="b">
                    <a:solidFill>
                      <a:srgbClr val="C27BA0"/>
                    </a:solidFill>
                  </a:tcPr>
                </a:tc>
                <a:tc>
                  <a:txBody>
                    <a:bodyPr>
                      <a:noAutofit/>
                    </a:bodyPr>
                    <a:lstStyle/>
                    <a:p>
                      <a:pPr lvl="0" rtl="0">
                        <a:spcBef>
                          <a:spcPts val="0"/>
                        </a:spcBef>
                        <a:buNone/>
                      </a:pPr>
                      <a:r>
                        <a:t/>
                      </a:r>
                      <a:endParaRPr sz="1100"/>
                    </a:p>
                  </a:txBody>
                  <a:tcPr marT="19050" marB="19050" marR="28575" marL="28575" anchor="b">
                    <a:solidFill>
                      <a:srgbClr val="C27BA0"/>
                    </a:solidFill>
                  </a:tcPr>
                </a:tc>
                <a:tc>
                  <a:txBody>
                    <a:bodyPr>
                      <a:noAutofit/>
                    </a:bodyPr>
                    <a:lstStyle/>
                    <a:p>
                      <a:pPr lvl="0" rtl="0">
                        <a:spcBef>
                          <a:spcPts val="0"/>
                        </a:spcBef>
                        <a:buNone/>
                      </a:pPr>
                      <a:r>
                        <a:t/>
                      </a:r>
                      <a:endParaRPr sz="1100"/>
                    </a:p>
                  </a:txBody>
                  <a:tcPr marT="19050" marB="19050" marR="28575" marL="28575" anchor="b">
                    <a:solidFill>
                      <a:srgbClr val="C27BA0"/>
                    </a:solidFill>
                  </a:tcPr>
                </a:tc>
                <a:tc>
                  <a:txBody>
                    <a:bodyPr>
                      <a:noAutofit/>
                    </a:bodyPr>
                    <a:lstStyle/>
                    <a:p>
                      <a:pPr lvl="0" rtl="0">
                        <a:spcBef>
                          <a:spcPts val="0"/>
                        </a:spcBef>
                        <a:buNone/>
                      </a:pPr>
                      <a:r>
                        <a:t/>
                      </a:r>
                      <a:endParaRPr sz="1100"/>
                    </a:p>
                  </a:txBody>
                  <a:tcPr marT="19050" marB="19050" marR="28575" marL="28575" anchor="b">
                    <a:solidFill>
                      <a:srgbClr val="C27BA0"/>
                    </a:solidFill>
                  </a:tcPr>
                </a:tc>
                <a:tc>
                  <a:txBody>
                    <a:bodyPr>
                      <a:noAutofit/>
                    </a:bodyPr>
                    <a:lstStyle/>
                    <a:p>
                      <a:pPr lvl="0" rtl="0">
                        <a:spcBef>
                          <a:spcPts val="0"/>
                        </a:spcBef>
                        <a:buNone/>
                      </a:pPr>
                      <a:r>
                        <a:t/>
                      </a:r>
                      <a:endParaRPr sz="1100"/>
                    </a:p>
                  </a:txBody>
                  <a:tcPr marT="19050" marB="19050" marR="28575" marL="28575" anchor="b">
                    <a:solidFill>
                      <a:srgbClr val="C27BA0"/>
                    </a:solidFill>
                  </a:tcPr>
                </a:tc>
              </a:tr>
              <a:tr h="888100">
                <a:tc>
                  <a:txBody>
                    <a:bodyPr>
                      <a:noAutofit/>
                    </a:bodyPr>
                    <a:lstStyle/>
                    <a:p>
                      <a:pPr lvl="0" rtl="0">
                        <a:lnSpc>
                          <a:spcPct val="115000"/>
                        </a:lnSpc>
                        <a:spcBef>
                          <a:spcPts val="0"/>
                        </a:spcBef>
                        <a:buNone/>
                      </a:pPr>
                      <a:r>
                        <a:rPr lang="en" sz="1100"/>
                        <a:t>Install Thermocouple</a:t>
                      </a:r>
                    </a:p>
                  </a:txBody>
                  <a:tcPr marT="19050" marB="19050" marR="28575" marL="28575" anchor="b">
                    <a:solidFill>
                      <a:srgbClr val="C27BA0"/>
                    </a:solidFill>
                  </a:tcPr>
                </a:tc>
                <a:tc>
                  <a:txBody>
                    <a:bodyPr>
                      <a:noAutofit/>
                    </a:bodyPr>
                    <a:lstStyle/>
                    <a:p>
                      <a:pPr lvl="0" rtl="0">
                        <a:lnSpc>
                          <a:spcPct val="115000"/>
                        </a:lnSpc>
                        <a:spcBef>
                          <a:spcPts val="0"/>
                        </a:spcBef>
                        <a:buNone/>
                      </a:pPr>
                      <a:r>
                        <a:rPr lang="en" sz="1100"/>
                        <a:t>High - Simulations will be able to be run during installation process, due to complexity of the mechanism. 5 x 3 = 15</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Moderate - Data can be collected for the lower furnace 3 x 2 = 6</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Moderate - Mechanism may be difficult to install without interfering with the sample's movement 2 x 2 = 4</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25</a:t>
                      </a:r>
                    </a:p>
                  </a:txBody>
                  <a:tcPr marT="19050" marB="19050" marR="28575" marL="28575" anchor="b">
                    <a:solidFill>
                      <a:srgbClr val="D5A6BD"/>
                    </a:solidFill>
                  </a:tcPr>
                </a:tc>
              </a:tr>
              <a:tr h="546525">
                <a:tc>
                  <a:txBody>
                    <a:bodyPr>
                      <a:noAutofit/>
                    </a:bodyPr>
                    <a:lstStyle/>
                    <a:p>
                      <a:pPr lvl="0" rtl="0">
                        <a:lnSpc>
                          <a:spcPct val="115000"/>
                        </a:lnSpc>
                        <a:spcBef>
                          <a:spcPts val="0"/>
                        </a:spcBef>
                        <a:buNone/>
                      </a:pPr>
                      <a:r>
                        <a:rPr lang="en" sz="1100"/>
                        <a:t>New IR Sensor</a:t>
                      </a:r>
                    </a:p>
                  </a:txBody>
                  <a:tcPr marT="19050" marB="19050" marR="28575" marL="28575" anchor="b">
                    <a:solidFill>
                      <a:srgbClr val="C27BA0"/>
                    </a:solidFill>
                  </a:tcPr>
                </a:tc>
                <a:tc>
                  <a:txBody>
                    <a:bodyPr>
                      <a:noAutofit/>
                    </a:bodyPr>
                    <a:lstStyle/>
                    <a:p>
                      <a:pPr lvl="0" rtl="0">
                        <a:lnSpc>
                          <a:spcPct val="115000"/>
                        </a:lnSpc>
                        <a:spcBef>
                          <a:spcPts val="0"/>
                        </a:spcBef>
                        <a:buNone/>
                      </a:pPr>
                      <a:r>
                        <a:rPr lang="en" sz="1100"/>
                        <a:t>High - Simulations will be able to be run during installation process. Sensor is minimally invasive. 5 x 3 = 15</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High - Data can be collected with a higher precision. 3 x 3 = 9</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High - Non-</a:t>
                      </a:r>
                      <a:r>
                        <a:rPr lang="en" sz="1100"/>
                        <a:t>intrusive. I</a:t>
                      </a:r>
                      <a:r>
                        <a:rPr lang="en" sz="1100"/>
                        <a:t>t will be the simplest to install. 2 x 3 = 6</a:t>
                      </a:r>
                    </a:p>
                  </a:txBody>
                  <a:tcPr marT="19050" marB="19050" marR="28575" marL="28575" anchor="ctr">
                    <a:solidFill>
                      <a:srgbClr val="D5A6BD"/>
                    </a:solidFill>
                  </a:tcPr>
                </a:tc>
                <a:tc>
                  <a:txBody>
                    <a:bodyPr>
                      <a:noAutofit/>
                    </a:bodyPr>
                    <a:lstStyle/>
                    <a:p>
                      <a:pPr lvl="0" rtl="0">
                        <a:lnSpc>
                          <a:spcPct val="115000"/>
                        </a:lnSpc>
                        <a:spcBef>
                          <a:spcPts val="0"/>
                        </a:spcBef>
                        <a:buNone/>
                      </a:pPr>
                      <a:r>
                        <a:rPr lang="en" sz="1100"/>
                        <a:t>30</a:t>
                      </a:r>
                    </a:p>
                  </a:txBody>
                  <a:tcPr marT="19050" marB="19050" marR="28575" marL="28575" anchor="b">
                    <a:solidFill>
                      <a:srgbClr val="D5A6BD"/>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Recommended Design Solutions</a:t>
            </a:r>
          </a:p>
        </p:txBody>
      </p:sp>
      <p:sp>
        <p:nvSpPr>
          <p:cNvPr id="248" name="Shape 248"/>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rPr lang="en"/>
              <a:t>Gate</a:t>
            </a:r>
          </a:p>
          <a:p>
            <a:pPr lvl="0" rtl="0">
              <a:spcBef>
                <a:spcPts val="0"/>
              </a:spcBef>
              <a:buNone/>
            </a:pPr>
            <a:r>
              <a:rPr lang="en"/>
              <a:t>	Gate Solution 2 : Debug the gate	- Lower cost, simpler implementation</a:t>
            </a:r>
            <a:r>
              <a:rPr lang="en"/>
              <a:t> </a:t>
            </a:r>
          </a:p>
          <a:p>
            <a:pPr lvl="0">
              <a:spcBef>
                <a:spcPts val="0"/>
              </a:spcBef>
              <a:buNone/>
            </a:pPr>
            <a:r>
              <a:rPr lang="en"/>
              <a:t>Temperature Control</a:t>
            </a:r>
          </a:p>
          <a:p>
            <a:pPr lvl="0">
              <a:spcBef>
                <a:spcPts val="0"/>
              </a:spcBef>
              <a:buNone/>
            </a:pPr>
            <a:r>
              <a:rPr lang="en"/>
              <a:t>	Temperature Solution 2 : New IR Sensor		- existing software/circuitry </a:t>
            </a:r>
          </a:p>
          <a:p>
            <a:pPr lvl="0">
              <a:spcBef>
                <a:spcPts val="0"/>
              </a:spcBef>
              <a:buNone/>
            </a:pPr>
            <a:r>
              <a:rPr lang="en"/>
              <a:t>Sample Positioning </a:t>
            </a:r>
          </a:p>
          <a:p>
            <a:pPr lvl="0">
              <a:spcBef>
                <a:spcPts val="0"/>
              </a:spcBef>
              <a:buNone/>
            </a:pPr>
            <a:r>
              <a:rPr lang="en"/>
              <a:t>	Positioning Solution 2 : Calibration Mode 	- Simple, low cost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CAL: Continuous Annealing </a:t>
            </a:r>
          </a:p>
          <a:p>
            <a:pPr lvl="0">
              <a:spcBef>
                <a:spcPts val="0"/>
              </a:spcBef>
              <a:buNone/>
            </a:pPr>
            <a:r>
              <a:rPr lang="en"/>
              <a:t>Line Simulator</a:t>
            </a:r>
          </a:p>
        </p:txBody>
      </p:sp>
      <p:sp>
        <p:nvSpPr>
          <p:cNvPr id="76" name="Shape 76"/>
          <p:cNvSpPr txBox="1"/>
          <p:nvPr>
            <p:ph idx="1" type="body"/>
          </p:nvPr>
        </p:nvSpPr>
        <p:spPr>
          <a:xfrm>
            <a:off x="387900" y="1489825"/>
            <a:ext cx="4360800" cy="3078900"/>
          </a:xfrm>
          <a:prstGeom prst="rect">
            <a:avLst/>
          </a:prstGeom>
        </p:spPr>
        <p:txBody>
          <a:bodyPr anchorCtr="0" anchor="t" bIns="91425" lIns="91425" rIns="91425" tIns="91425">
            <a:noAutofit/>
          </a:bodyPr>
          <a:lstStyle/>
          <a:p>
            <a:pPr indent="-228600" lvl="0" marL="457200">
              <a:spcBef>
                <a:spcPts val="0"/>
              </a:spcBef>
            </a:pPr>
            <a:r>
              <a:rPr lang="en"/>
              <a:t>Picture of the pre-existing system</a:t>
            </a:r>
          </a:p>
        </p:txBody>
      </p:sp>
      <p:pic>
        <p:nvPicPr>
          <p:cNvPr descr="CALActual.jpg" id="77" name="Shape 77"/>
          <p:cNvPicPr preferRelativeResize="0"/>
          <p:nvPr/>
        </p:nvPicPr>
        <p:blipFill>
          <a:blip r:embed="rId3">
            <a:alphaModFix/>
          </a:blip>
          <a:stretch>
            <a:fillRect/>
          </a:stretch>
        </p:blipFill>
        <p:spPr>
          <a:xfrm>
            <a:off x="5686225" y="112400"/>
            <a:ext cx="3069874" cy="47988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252" name="Shape 252"/>
        <p:cNvGrpSpPr/>
        <p:nvPr/>
      </p:nvGrpSpPr>
      <p:grpSpPr>
        <a:xfrm>
          <a:off x="0" y="0"/>
          <a:ext cx="0" cy="0"/>
          <a:chOff x="0" y="0"/>
          <a:chExt cx="0" cy="0"/>
        </a:xfrm>
      </p:grpSpPr>
      <p:sp>
        <p:nvSpPr>
          <p:cNvPr id="253" name="Shape 253"/>
          <p:cNvSpPr txBox="1"/>
          <p:nvPr>
            <p:ph type="title"/>
          </p:nvPr>
        </p:nvSpPr>
        <p:spPr>
          <a:xfrm>
            <a:off x="305600" y="0"/>
            <a:ext cx="8368200" cy="686100"/>
          </a:xfrm>
          <a:prstGeom prst="rect">
            <a:avLst/>
          </a:prstGeom>
        </p:spPr>
        <p:txBody>
          <a:bodyPr anchorCtr="0" anchor="b" bIns="91425" lIns="91425" rIns="91425" tIns="91425">
            <a:noAutofit/>
          </a:bodyPr>
          <a:lstStyle/>
          <a:p>
            <a:pPr lvl="0">
              <a:spcBef>
                <a:spcPts val="0"/>
              </a:spcBef>
              <a:buNone/>
            </a:pPr>
            <a:r>
              <a:rPr lang="en">
                <a:solidFill>
                  <a:srgbClr val="000000"/>
                </a:solidFill>
              </a:rPr>
              <a:t>Risk Assessment</a:t>
            </a:r>
          </a:p>
        </p:txBody>
      </p:sp>
      <p:graphicFrame>
        <p:nvGraphicFramePr>
          <p:cNvPr id="254" name="Shape 254"/>
          <p:cNvGraphicFramePr/>
          <p:nvPr/>
        </p:nvGraphicFramePr>
        <p:xfrm>
          <a:off x="518900" y="246870"/>
          <a:ext cx="3000000" cy="3000000"/>
        </p:xfrm>
        <a:graphic>
          <a:graphicData uri="http://schemas.openxmlformats.org/drawingml/2006/table">
            <a:tbl>
              <a:tblPr>
                <a:noFill/>
                <a:tableStyleId>{313AB629-68C7-4897-A4AE-28F1A717761E}</a:tableStyleId>
              </a:tblPr>
              <a:tblGrid>
                <a:gridCol w="955475"/>
                <a:gridCol w="1047975"/>
                <a:gridCol w="1253500"/>
                <a:gridCol w="1253500"/>
                <a:gridCol w="1428150"/>
                <a:gridCol w="1253500"/>
                <a:gridCol w="1253500"/>
              </a:tblGrid>
              <a:tr h="408425">
                <a:tc>
                  <a:txBody>
                    <a:bodyPr>
                      <a:noAutofit/>
                    </a:bodyPr>
                    <a:lstStyle/>
                    <a:p>
                      <a:pPr lvl="0" rtl="0">
                        <a:spcBef>
                          <a:spcPts val="0"/>
                        </a:spcBef>
                        <a:buNone/>
                      </a:pPr>
                      <a:r>
                        <a:t/>
                      </a:r>
                      <a:endParaRPr/>
                    </a:p>
                  </a:txBody>
                  <a:tcPr marT="91425" marB="91425" marR="28575" marL="28575" anchor="b"/>
                </a:tc>
                <a:tc>
                  <a:txBody>
                    <a:bodyPr>
                      <a:noAutofit/>
                    </a:bodyPr>
                    <a:lstStyle/>
                    <a:p>
                      <a:pPr lvl="0" rtl="0">
                        <a:spcBef>
                          <a:spcPts val="0"/>
                        </a:spcBef>
                        <a:buNone/>
                      </a:pPr>
                      <a:r>
                        <a:t/>
                      </a:r>
                      <a:endParaRPr/>
                    </a:p>
                  </a:txBody>
                  <a:tcPr marT="91425" marB="91425" marR="28575" marL="28575" anchor="b"/>
                </a:tc>
                <a:tc gridSpan="5">
                  <a:txBody>
                    <a:bodyPr>
                      <a:noAutofit/>
                    </a:bodyPr>
                    <a:lstStyle/>
                    <a:p>
                      <a:pPr lvl="0" rtl="0" algn="ctr">
                        <a:lnSpc>
                          <a:spcPct val="115000"/>
                        </a:lnSpc>
                        <a:spcBef>
                          <a:spcPts val="0"/>
                        </a:spcBef>
                        <a:buNone/>
                      </a:pPr>
                      <a:r>
                        <a:rPr b="1" lang="en">
                          <a:latin typeface="Calibri"/>
                          <a:ea typeface="Calibri"/>
                          <a:cs typeface="Calibri"/>
                          <a:sym typeface="Calibri"/>
                        </a:rPr>
                        <a:t>Consequences</a:t>
                      </a:r>
                    </a:p>
                  </a:txBody>
                  <a:tcPr marT="91425" marB="91425" marR="28575" marL="28575" anchor="ctr"/>
                </a:tc>
                <a:tc hMerge="1"/>
                <a:tc hMerge="1"/>
                <a:tc hMerge="1"/>
                <a:tc hMerge="1"/>
              </a:tr>
              <a:tr h="375900">
                <a:tc>
                  <a:txBody>
                    <a:bodyPr>
                      <a:noAutofit/>
                    </a:bodyPr>
                    <a:lstStyle/>
                    <a:p>
                      <a:pPr lvl="0" rtl="0">
                        <a:spcBef>
                          <a:spcPts val="0"/>
                        </a:spcBef>
                        <a:buNone/>
                      </a:pPr>
                      <a:r>
                        <a:t/>
                      </a:r>
                      <a:endParaRPr/>
                    </a:p>
                  </a:txBody>
                  <a:tcPr marT="91425" marB="91425" marR="28575" marL="28575" anchor="b"/>
                </a:tc>
                <a:tc>
                  <a:txBody>
                    <a:bodyPr>
                      <a:noAutofit/>
                    </a:bodyPr>
                    <a:lstStyle/>
                    <a:p>
                      <a:pPr lvl="0" rtl="0">
                        <a:spcBef>
                          <a:spcPts val="0"/>
                        </a:spcBef>
                        <a:buNone/>
                      </a:pPr>
                      <a:r>
                        <a:t/>
                      </a:r>
                      <a:endParaRPr/>
                    </a:p>
                  </a:txBody>
                  <a:tcPr marT="91425" marB="91425" marR="28575" marL="28575" anchor="b"/>
                </a:tc>
                <a:tc>
                  <a:txBody>
                    <a:bodyPr>
                      <a:noAutofit/>
                    </a:bodyPr>
                    <a:lstStyle/>
                    <a:p>
                      <a:pPr lvl="0" rtl="0" algn="ctr">
                        <a:lnSpc>
                          <a:spcPct val="115000"/>
                        </a:lnSpc>
                        <a:spcBef>
                          <a:spcPts val="0"/>
                        </a:spcBef>
                        <a:buNone/>
                      </a:pPr>
                      <a:r>
                        <a:rPr b="1" lang="en" sz="1000"/>
                        <a:t>MINIMAL</a:t>
                      </a:r>
                    </a:p>
                  </a:txBody>
                  <a:tcPr marT="91425" marB="91425" marR="28575" marL="28575" anchor="b"/>
                </a:tc>
                <a:tc>
                  <a:txBody>
                    <a:bodyPr>
                      <a:noAutofit/>
                    </a:bodyPr>
                    <a:lstStyle/>
                    <a:p>
                      <a:pPr lvl="0" rtl="0" algn="ctr">
                        <a:lnSpc>
                          <a:spcPct val="115000"/>
                        </a:lnSpc>
                        <a:spcBef>
                          <a:spcPts val="0"/>
                        </a:spcBef>
                        <a:buNone/>
                      </a:pPr>
                      <a:r>
                        <a:rPr b="1" lang="en" sz="1000"/>
                        <a:t>MINOR</a:t>
                      </a:r>
                    </a:p>
                  </a:txBody>
                  <a:tcPr marT="91425" marB="91425" marR="28575" marL="28575" anchor="b"/>
                </a:tc>
                <a:tc>
                  <a:txBody>
                    <a:bodyPr>
                      <a:noAutofit/>
                    </a:bodyPr>
                    <a:lstStyle/>
                    <a:p>
                      <a:pPr lvl="0" rtl="0" algn="ctr">
                        <a:lnSpc>
                          <a:spcPct val="115000"/>
                        </a:lnSpc>
                        <a:spcBef>
                          <a:spcPts val="0"/>
                        </a:spcBef>
                        <a:buNone/>
                      </a:pPr>
                      <a:r>
                        <a:rPr b="1" lang="en" sz="1000"/>
                        <a:t>MODERATE</a:t>
                      </a:r>
                    </a:p>
                  </a:txBody>
                  <a:tcPr marT="91425" marB="91425" marR="28575" marL="28575" anchor="b"/>
                </a:tc>
                <a:tc>
                  <a:txBody>
                    <a:bodyPr>
                      <a:noAutofit/>
                    </a:bodyPr>
                    <a:lstStyle/>
                    <a:p>
                      <a:pPr lvl="0" rtl="0" algn="ctr">
                        <a:lnSpc>
                          <a:spcPct val="115000"/>
                        </a:lnSpc>
                        <a:spcBef>
                          <a:spcPts val="0"/>
                        </a:spcBef>
                        <a:buNone/>
                      </a:pPr>
                      <a:r>
                        <a:rPr b="1" lang="en" sz="1000"/>
                        <a:t>SIGNIFICANT</a:t>
                      </a:r>
                    </a:p>
                  </a:txBody>
                  <a:tcPr marT="91425" marB="91425" marR="28575" marL="28575" anchor="b"/>
                </a:tc>
                <a:tc>
                  <a:txBody>
                    <a:bodyPr>
                      <a:noAutofit/>
                    </a:bodyPr>
                    <a:lstStyle/>
                    <a:p>
                      <a:pPr lvl="0" rtl="0" algn="ctr">
                        <a:lnSpc>
                          <a:spcPct val="115000"/>
                        </a:lnSpc>
                        <a:spcBef>
                          <a:spcPts val="0"/>
                        </a:spcBef>
                        <a:buNone/>
                      </a:pPr>
                      <a:r>
                        <a:rPr b="1" lang="en" sz="1000"/>
                        <a:t>SEVERE</a:t>
                      </a:r>
                    </a:p>
                  </a:txBody>
                  <a:tcPr marT="91425" marB="91425" marR="28575" marL="28575" anchor="b"/>
                </a:tc>
              </a:tr>
              <a:tr h="498800">
                <a:tc rowSpan="5">
                  <a:txBody>
                    <a:bodyPr>
                      <a:noAutofit/>
                    </a:bodyPr>
                    <a:lstStyle/>
                    <a:p>
                      <a:pPr lvl="0" rtl="0" algn="ctr">
                        <a:lnSpc>
                          <a:spcPct val="115000"/>
                        </a:lnSpc>
                        <a:spcBef>
                          <a:spcPts val="0"/>
                        </a:spcBef>
                        <a:buNone/>
                      </a:pPr>
                      <a:r>
                        <a:rPr b="1" lang="en">
                          <a:latin typeface="Calibri"/>
                          <a:ea typeface="Calibri"/>
                          <a:cs typeface="Calibri"/>
                          <a:sym typeface="Calibri"/>
                        </a:rPr>
                        <a:t>Probability of Occurrence (%)</a:t>
                      </a:r>
                    </a:p>
                  </a:txBody>
                  <a:tcPr marT="91425" marB="91425" marR="28575" marL="28575" anchor="ctr"/>
                </a:tc>
                <a:tc>
                  <a:txBody>
                    <a:bodyPr>
                      <a:noAutofit/>
                    </a:bodyPr>
                    <a:lstStyle/>
                    <a:p>
                      <a:pPr lvl="0" rtl="0" algn="ctr">
                        <a:lnSpc>
                          <a:spcPct val="115000"/>
                        </a:lnSpc>
                        <a:spcBef>
                          <a:spcPts val="0"/>
                        </a:spcBef>
                        <a:buNone/>
                      </a:pPr>
                      <a:r>
                        <a:rPr b="1" lang="en" sz="1000"/>
                        <a:t>Level 5:</a:t>
                      </a:r>
                    </a:p>
                    <a:p>
                      <a:pPr lvl="0" rtl="0" algn="ctr">
                        <a:lnSpc>
                          <a:spcPct val="115000"/>
                        </a:lnSpc>
                        <a:spcBef>
                          <a:spcPts val="0"/>
                        </a:spcBef>
                        <a:buNone/>
                      </a:pPr>
                      <a:r>
                        <a:rPr b="1" lang="en" sz="1000"/>
                        <a:t>81-100%</a:t>
                      </a:r>
                    </a:p>
                  </a:txBody>
                  <a:tcPr marT="91425" marB="91425" marR="28575" marL="28575" anchor="ctr"/>
                </a:tc>
                <a:tc>
                  <a:txBody>
                    <a:bodyPr>
                      <a:noAutofit/>
                    </a:bodyPr>
                    <a:lstStyle/>
                    <a:p>
                      <a:pPr lvl="0" rtl="0">
                        <a:spcBef>
                          <a:spcPts val="0"/>
                        </a:spcBef>
                        <a:buNone/>
                      </a:pPr>
                      <a:r>
                        <a:t/>
                      </a:r>
                      <a:endParaRPr/>
                    </a:p>
                  </a:txBody>
                  <a:tcPr marT="91425" marB="91425" marR="28575" marL="28575" anchor="b">
                    <a:solidFill>
                      <a:srgbClr val="00FF00"/>
                    </a:solidFill>
                  </a:tcPr>
                </a:tc>
                <a:tc>
                  <a:txBody>
                    <a:bodyPr>
                      <a:noAutofit/>
                    </a:bodyPr>
                    <a:lstStyle/>
                    <a:p>
                      <a:pPr lvl="0" rtl="0">
                        <a:spcBef>
                          <a:spcPts val="0"/>
                        </a:spcBef>
                        <a:buNone/>
                      </a:pPr>
                      <a:r>
                        <a:t/>
                      </a:r>
                      <a:endParaRPr/>
                    </a:p>
                  </a:txBody>
                  <a:tcPr marT="91425" marB="91425" marR="28575" marL="28575" anchor="b">
                    <a:solidFill>
                      <a:srgbClr val="FFFF00"/>
                    </a:solidFill>
                  </a:tcPr>
                </a:tc>
                <a:tc>
                  <a:txBody>
                    <a:bodyPr>
                      <a:noAutofit/>
                    </a:bodyPr>
                    <a:lstStyle/>
                    <a:p>
                      <a:pPr lvl="0" rtl="0">
                        <a:spcBef>
                          <a:spcPts val="0"/>
                        </a:spcBef>
                        <a:buNone/>
                      </a:pPr>
                      <a:r>
                        <a:t/>
                      </a:r>
                      <a:endParaRPr/>
                    </a:p>
                  </a:txBody>
                  <a:tcPr marT="91425" marB="91425" marR="28575" marL="28575" anchor="b">
                    <a:solidFill>
                      <a:srgbClr val="FF0000"/>
                    </a:solidFill>
                  </a:tcPr>
                </a:tc>
                <a:tc>
                  <a:txBody>
                    <a:bodyPr>
                      <a:noAutofit/>
                    </a:bodyPr>
                    <a:lstStyle/>
                    <a:p>
                      <a:pPr lvl="0" rtl="0">
                        <a:spcBef>
                          <a:spcPts val="0"/>
                        </a:spcBef>
                        <a:buNone/>
                      </a:pPr>
                      <a:r>
                        <a:t/>
                      </a:r>
                      <a:endParaRPr/>
                    </a:p>
                  </a:txBody>
                  <a:tcPr marT="91425" marB="91425" marR="28575" marL="28575" anchor="b">
                    <a:solidFill>
                      <a:srgbClr val="FF0000"/>
                    </a:solidFill>
                  </a:tcPr>
                </a:tc>
                <a:tc>
                  <a:txBody>
                    <a:bodyPr>
                      <a:noAutofit/>
                    </a:bodyPr>
                    <a:lstStyle/>
                    <a:p>
                      <a:pPr lvl="0" rtl="0">
                        <a:spcBef>
                          <a:spcPts val="0"/>
                        </a:spcBef>
                        <a:buNone/>
                      </a:pPr>
                      <a:r>
                        <a:t/>
                      </a:r>
                      <a:endParaRPr/>
                    </a:p>
                  </a:txBody>
                  <a:tcPr marT="91425" marB="91425" marR="28575" marL="28575" anchor="b">
                    <a:solidFill>
                      <a:srgbClr val="FF0000"/>
                    </a:solidFill>
                  </a:tcPr>
                </a:tc>
              </a:tr>
              <a:tr h="1069150">
                <a:tc vMerge="1"/>
                <a:tc>
                  <a:txBody>
                    <a:bodyPr>
                      <a:noAutofit/>
                    </a:bodyPr>
                    <a:lstStyle/>
                    <a:p>
                      <a:pPr lvl="0" rtl="0" algn="ctr">
                        <a:lnSpc>
                          <a:spcPct val="115000"/>
                        </a:lnSpc>
                        <a:spcBef>
                          <a:spcPts val="0"/>
                        </a:spcBef>
                        <a:buNone/>
                      </a:pPr>
                      <a:r>
                        <a:rPr b="1" lang="en" sz="1000"/>
                        <a:t>Level 4:</a:t>
                      </a:r>
                    </a:p>
                    <a:p>
                      <a:pPr lvl="0" rtl="0" algn="ctr">
                        <a:lnSpc>
                          <a:spcPct val="115000"/>
                        </a:lnSpc>
                        <a:spcBef>
                          <a:spcPts val="0"/>
                        </a:spcBef>
                        <a:buNone/>
                      </a:pPr>
                      <a:r>
                        <a:rPr b="1" lang="en" sz="1000"/>
                        <a:t>61-80%</a:t>
                      </a:r>
                    </a:p>
                  </a:txBody>
                  <a:tcPr marT="91425" marB="91425" marR="28575" marL="28575" anchor="ctr"/>
                </a:tc>
                <a:tc>
                  <a:txBody>
                    <a:bodyPr>
                      <a:noAutofit/>
                    </a:bodyPr>
                    <a:lstStyle/>
                    <a:p>
                      <a:pPr lvl="0" rtl="0">
                        <a:spcBef>
                          <a:spcPts val="0"/>
                        </a:spcBef>
                        <a:buNone/>
                      </a:pPr>
                      <a:r>
                        <a:t/>
                      </a:r>
                      <a:endParaRPr/>
                    </a:p>
                  </a:txBody>
                  <a:tcPr marT="91425" marB="91425" marR="28575" marL="28575" anchor="b">
                    <a:solidFill>
                      <a:srgbClr val="00FF00"/>
                    </a:solidFill>
                  </a:tcPr>
                </a:tc>
                <a:tc>
                  <a:txBody>
                    <a:bodyPr>
                      <a:noAutofit/>
                    </a:bodyPr>
                    <a:lstStyle/>
                    <a:p>
                      <a:pPr lvl="0" rtl="0" algn="ctr">
                        <a:lnSpc>
                          <a:spcPct val="115000"/>
                        </a:lnSpc>
                        <a:spcBef>
                          <a:spcPts val="0"/>
                        </a:spcBef>
                        <a:buNone/>
                      </a:pPr>
                      <a:r>
                        <a:rPr lang="en" sz="1000"/>
                        <a:t>Simulation time prevents us from implementing the design</a:t>
                      </a:r>
                    </a:p>
                  </a:txBody>
                  <a:tcPr marT="91425" marB="91425" marR="28575" marL="28575" anchor="ctr">
                    <a:solidFill>
                      <a:srgbClr val="FFFF00"/>
                    </a:solidFill>
                  </a:tcPr>
                </a:tc>
                <a:tc>
                  <a:txBody>
                    <a:bodyPr>
                      <a:noAutofit/>
                    </a:bodyPr>
                    <a:lstStyle/>
                    <a:p>
                      <a:pPr lvl="0" rtl="0">
                        <a:spcBef>
                          <a:spcPts val="0"/>
                        </a:spcBef>
                        <a:buNone/>
                      </a:pPr>
                      <a:r>
                        <a:t/>
                      </a:r>
                      <a:endParaRPr/>
                    </a:p>
                  </a:txBody>
                  <a:tcPr marT="91425" marB="91425" marR="28575" marL="28575" anchor="b">
                    <a:solidFill>
                      <a:srgbClr val="FFFF00"/>
                    </a:solidFill>
                  </a:tcPr>
                </a:tc>
                <a:tc>
                  <a:txBody>
                    <a:bodyPr>
                      <a:noAutofit/>
                    </a:bodyPr>
                    <a:lstStyle/>
                    <a:p>
                      <a:pPr lvl="0" rtl="0">
                        <a:spcBef>
                          <a:spcPts val="0"/>
                        </a:spcBef>
                        <a:buNone/>
                      </a:pPr>
                      <a:r>
                        <a:t/>
                      </a:r>
                      <a:endParaRPr/>
                    </a:p>
                  </a:txBody>
                  <a:tcPr marT="91425" marB="91425" marR="28575" marL="28575" anchor="b">
                    <a:solidFill>
                      <a:srgbClr val="FF0000"/>
                    </a:solidFill>
                  </a:tcPr>
                </a:tc>
                <a:tc>
                  <a:txBody>
                    <a:bodyPr>
                      <a:noAutofit/>
                    </a:bodyPr>
                    <a:lstStyle/>
                    <a:p>
                      <a:pPr lvl="0" rtl="0">
                        <a:spcBef>
                          <a:spcPts val="0"/>
                        </a:spcBef>
                        <a:buNone/>
                      </a:pPr>
                      <a:r>
                        <a:t/>
                      </a:r>
                      <a:endParaRPr/>
                    </a:p>
                  </a:txBody>
                  <a:tcPr marT="91425" marB="91425" marR="28575" marL="28575" anchor="b">
                    <a:solidFill>
                      <a:srgbClr val="FF0000"/>
                    </a:solidFill>
                  </a:tcPr>
                </a:tc>
              </a:tr>
              <a:tr h="824100">
                <a:tc vMerge="1"/>
                <a:tc>
                  <a:txBody>
                    <a:bodyPr>
                      <a:noAutofit/>
                    </a:bodyPr>
                    <a:lstStyle/>
                    <a:p>
                      <a:pPr lvl="0" rtl="0" algn="ctr">
                        <a:lnSpc>
                          <a:spcPct val="115000"/>
                        </a:lnSpc>
                        <a:spcBef>
                          <a:spcPts val="0"/>
                        </a:spcBef>
                        <a:buNone/>
                      </a:pPr>
                      <a:r>
                        <a:rPr b="1" lang="en" sz="1000"/>
                        <a:t>Level 3:</a:t>
                      </a:r>
                    </a:p>
                    <a:p>
                      <a:pPr lvl="0" rtl="0" algn="ctr">
                        <a:lnSpc>
                          <a:spcPct val="115000"/>
                        </a:lnSpc>
                        <a:spcBef>
                          <a:spcPts val="0"/>
                        </a:spcBef>
                        <a:buNone/>
                      </a:pPr>
                      <a:r>
                        <a:rPr b="1" lang="en" sz="1000"/>
                        <a:t>41-60%</a:t>
                      </a:r>
                    </a:p>
                  </a:txBody>
                  <a:tcPr marT="91425" marB="91425" marR="28575" marL="28575" anchor="ctr"/>
                </a:tc>
                <a:tc>
                  <a:txBody>
                    <a:bodyPr>
                      <a:noAutofit/>
                    </a:bodyPr>
                    <a:lstStyle/>
                    <a:p>
                      <a:pPr lvl="0" rtl="0">
                        <a:spcBef>
                          <a:spcPts val="0"/>
                        </a:spcBef>
                        <a:buNone/>
                      </a:pPr>
                      <a:r>
                        <a:t/>
                      </a:r>
                      <a:endParaRPr/>
                    </a:p>
                  </a:txBody>
                  <a:tcPr marT="91425" marB="91425" marR="28575" marL="28575" anchor="b">
                    <a:solidFill>
                      <a:srgbClr val="00FF00"/>
                    </a:solidFill>
                  </a:tcPr>
                </a:tc>
                <a:tc>
                  <a:txBody>
                    <a:bodyPr>
                      <a:noAutofit/>
                    </a:bodyPr>
                    <a:lstStyle/>
                    <a:p>
                      <a:pPr lvl="0" rtl="0" algn="ctr">
                        <a:lnSpc>
                          <a:spcPct val="115000"/>
                        </a:lnSpc>
                        <a:spcBef>
                          <a:spcPts val="0"/>
                        </a:spcBef>
                        <a:buNone/>
                      </a:pPr>
                      <a:r>
                        <a:t/>
                      </a:r>
                      <a:endParaRPr sz="1000"/>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Unable to develop remotely, due to environmental/hardware constraints</a:t>
                      </a:r>
                    </a:p>
                  </a:txBody>
                  <a:tcPr marT="91425" marB="91425" marR="28575" marL="28575" anchor="ctr">
                    <a:solidFill>
                      <a:srgbClr val="FFFF00"/>
                    </a:solidFill>
                  </a:tcPr>
                </a:tc>
                <a:tc>
                  <a:txBody>
                    <a:bodyPr>
                      <a:noAutofit/>
                    </a:bodyPr>
                    <a:lstStyle/>
                    <a:p>
                      <a:pPr lvl="0" rtl="0" algn="ctr">
                        <a:lnSpc>
                          <a:spcPct val="115000"/>
                        </a:lnSpc>
                        <a:spcBef>
                          <a:spcPts val="0"/>
                        </a:spcBef>
                        <a:buNone/>
                      </a:pPr>
                      <a:r>
                        <a:rPr lang="en" sz="1000"/>
                        <a:t>Resources not available in time</a:t>
                      </a:r>
                    </a:p>
                  </a:txBody>
                  <a:tcPr marT="91425" marB="91425" marR="28575" marL="28575" anchor="ctr">
                    <a:solidFill>
                      <a:srgbClr val="FFFF00"/>
                    </a:solidFill>
                  </a:tcPr>
                </a:tc>
                <a:tc>
                  <a:txBody>
                    <a:bodyPr>
                      <a:noAutofit/>
                    </a:bodyPr>
                    <a:lstStyle/>
                    <a:p>
                      <a:pPr lvl="0" rtl="0" algn="ctr">
                        <a:lnSpc>
                          <a:spcPct val="115000"/>
                        </a:lnSpc>
                        <a:spcBef>
                          <a:spcPts val="0"/>
                        </a:spcBef>
                        <a:buNone/>
                      </a:pPr>
                      <a:r>
                        <a:rPr lang="en" sz="1000"/>
                        <a:t>Lack of time for solution implementation</a:t>
                      </a:r>
                    </a:p>
                  </a:txBody>
                  <a:tcPr marT="91425" marB="91425" marR="28575" marL="28575" anchor="ctr">
                    <a:solidFill>
                      <a:srgbClr val="FF0000"/>
                    </a:solidFill>
                  </a:tcPr>
                </a:tc>
              </a:tr>
              <a:tr h="766550">
                <a:tc vMerge="1"/>
                <a:tc>
                  <a:txBody>
                    <a:bodyPr>
                      <a:noAutofit/>
                    </a:bodyPr>
                    <a:lstStyle/>
                    <a:p>
                      <a:pPr lvl="0" rtl="0" algn="ctr">
                        <a:lnSpc>
                          <a:spcPct val="115000"/>
                        </a:lnSpc>
                        <a:spcBef>
                          <a:spcPts val="0"/>
                        </a:spcBef>
                        <a:buNone/>
                      </a:pPr>
                      <a:r>
                        <a:rPr b="1" lang="en" sz="1000"/>
                        <a:t>Level 2:</a:t>
                      </a:r>
                    </a:p>
                    <a:p>
                      <a:pPr lvl="0" rtl="0" algn="ctr">
                        <a:lnSpc>
                          <a:spcPct val="115000"/>
                        </a:lnSpc>
                        <a:spcBef>
                          <a:spcPts val="0"/>
                        </a:spcBef>
                        <a:buNone/>
                      </a:pPr>
                      <a:r>
                        <a:rPr b="1" lang="en" sz="1000"/>
                        <a:t>21-40%</a:t>
                      </a:r>
                    </a:p>
                  </a:txBody>
                  <a:tcPr marT="91425" marB="91425" marR="28575" marL="28575" anchor="ctr"/>
                </a:tc>
                <a:tc>
                  <a:txBody>
                    <a:bodyPr>
                      <a:noAutofit/>
                    </a:bodyPr>
                    <a:lstStyle/>
                    <a:p>
                      <a:pPr lvl="0" rtl="0">
                        <a:spcBef>
                          <a:spcPts val="0"/>
                        </a:spcBef>
                        <a:buNone/>
                      </a:pPr>
                      <a:r>
                        <a:t/>
                      </a:r>
                      <a:endParaRPr/>
                    </a:p>
                  </a:txBody>
                  <a:tcPr marT="91425" marB="91425" marR="28575" marL="28575" anchor="b">
                    <a:solidFill>
                      <a:srgbClr val="00FF00"/>
                    </a:solidFill>
                  </a:tcPr>
                </a:tc>
                <a:tc>
                  <a:txBody>
                    <a:bodyPr>
                      <a:noAutofit/>
                    </a:bodyPr>
                    <a:lstStyle/>
                    <a:p>
                      <a:pPr lvl="0" rtl="0" algn="ctr">
                        <a:lnSpc>
                          <a:spcPct val="115000"/>
                        </a:lnSpc>
                        <a:spcBef>
                          <a:spcPts val="0"/>
                        </a:spcBef>
                        <a:buNone/>
                      </a:pPr>
                      <a:r>
                        <a:rPr lang="en" sz="1000"/>
                        <a:t>Lack of understanding of existing code base</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Complications interfacing with hardware</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Break code base interfering with sample testing</a:t>
                      </a:r>
                    </a:p>
                  </a:txBody>
                  <a:tcPr marT="91425" marB="91425" marR="28575" marL="28575" anchor="ctr">
                    <a:solidFill>
                      <a:srgbClr val="FFFF00"/>
                    </a:solidFill>
                  </a:tcPr>
                </a:tc>
                <a:tc>
                  <a:txBody>
                    <a:bodyPr>
                      <a:noAutofit/>
                    </a:bodyPr>
                    <a:lstStyle/>
                    <a:p>
                      <a:pPr lvl="0" rtl="0" algn="ctr">
                        <a:lnSpc>
                          <a:spcPct val="115000"/>
                        </a:lnSpc>
                        <a:spcBef>
                          <a:spcPts val="0"/>
                        </a:spcBef>
                        <a:buNone/>
                      </a:pPr>
                      <a:r>
                        <a:rPr lang="en" sz="1000"/>
                        <a:t>Simulator breaks during our design process</a:t>
                      </a:r>
                    </a:p>
                  </a:txBody>
                  <a:tcPr marT="91425" marB="91425" marR="28575" marL="28575" anchor="ctr">
                    <a:solidFill>
                      <a:srgbClr val="FFFF00"/>
                    </a:solidFill>
                  </a:tcPr>
                </a:tc>
              </a:tr>
              <a:tr h="661450">
                <a:tc vMerge="1"/>
                <a:tc>
                  <a:txBody>
                    <a:bodyPr>
                      <a:noAutofit/>
                    </a:bodyPr>
                    <a:lstStyle/>
                    <a:p>
                      <a:pPr lvl="0" rtl="0" algn="ctr">
                        <a:lnSpc>
                          <a:spcPct val="115000"/>
                        </a:lnSpc>
                        <a:spcBef>
                          <a:spcPts val="0"/>
                        </a:spcBef>
                        <a:buNone/>
                      </a:pPr>
                      <a:r>
                        <a:rPr b="1" lang="en" sz="1000"/>
                        <a:t>Level 1:</a:t>
                      </a:r>
                    </a:p>
                    <a:p>
                      <a:pPr lvl="0" rtl="0" algn="ctr">
                        <a:lnSpc>
                          <a:spcPct val="115000"/>
                        </a:lnSpc>
                        <a:spcBef>
                          <a:spcPts val="0"/>
                        </a:spcBef>
                        <a:buNone/>
                      </a:pPr>
                      <a:r>
                        <a:rPr b="1" lang="en" sz="1000"/>
                        <a:t>0-20%</a:t>
                      </a:r>
                    </a:p>
                  </a:txBody>
                  <a:tcPr marT="91425" marB="91425" marR="28575" marL="28575" anchor="ctr"/>
                </a:tc>
                <a:tc>
                  <a:txBody>
                    <a:bodyPr>
                      <a:noAutofit/>
                    </a:bodyPr>
                    <a:lstStyle/>
                    <a:p>
                      <a:pPr lvl="0" rtl="0">
                        <a:lnSpc>
                          <a:spcPct val="115000"/>
                        </a:lnSpc>
                        <a:spcBef>
                          <a:spcPts val="0"/>
                        </a:spcBef>
                        <a:buNone/>
                      </a:pPr>
                      <a:r>
                        <a:rPr lang="en" sz="1000"/>
                        <a:t>Poorly written code</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Additional funding is unavailable</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Member of group drops class</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System crash resulting in loss of code base</a:t>
                      </a:r>
                    </a:p>
                  </a:txBody>
                  <a:tcPr marT="91425" marB="91425" marR="28575" marL="28575" anchor="ctr">
                    <a:solidFill>
                      <a:srgbClr val="00FF00"/>
                    </a:solidFill>
                  </a:tcPr>
                </a:tc>
                <a:tc>
                  <a:txBody>
                    <a:bodyPr>
                      <a:noAutofit/>
                    </a:bodyPr>
                    <a:lstStyle/>
                    <a:p>
                      <a:pPr lvl="0" rtl="0" algn="ctr">
                        <a:lnSpc>
                          <a:spcPct val="115000"/>
                        </a:lnSpc>
                        <a:spcBef>
                          <a:spcPts val="0"/>
                        </a:spcBef>
                        <a:buNone/>
                      </a:pPr>
                      <a:r>
                        <a:rPr lang="en" sz="1000"/>
                        <a:t>Misunderstanding customers expectations</a:t>
                      </a:r>
                    </a:p>
                  </a:txBody>
                  <a:tcPr marT="91425" marB="91425" marR="28575" marL="28575" anchor="ctr">
                    <a:solidFill>
                      <a:srgbClr val="FFFF00"/>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Maintenance and Support</a:t>
            </a:r>
          </a:p>
        </p:txBody>
      </p:sp>
      <p:sp>
        <p:nvSpPr>
          <p:cNvPr id="260" name="Shape 260"/>
          <p:cNvSpPr txBox="1"/>
          <p:nvPr/>
        </p:nvSpPr>
        <p:spPr>
          <a:xfrm>
            <a:off x="481050" y="1295125"/>
            <a:ext cx="8368200" cy="32439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Char char="●"/>
            </a:pPr>
            <a:r>
              <a:rPr lang="en">
                <a:solidFill>
                  <a:srgbClr val="FFFFFF"/>
                </a:solidFill>
              </a:rPr>
              <a:t>We will provide documentation to explain our design</a:t>
            </a:r>
          </a:p>
          <a:p>
            <a:pPr lvl="0" rtl="0">
              <a:spcBef>
                <a:spcPts val="0"/>
              </a:spcBef>
              <a:buNone/>
            </a:pPr>
            <a:r>
              <a:t/>
            </a:r>
            <a:endParaRPr>
              <a:solidFill>
                <a:srgbClr val="FFFFFF"/>
              </a:solidFill>
            </a:endParaRPr>
          </a:p>
          <a:p>
            <a:pPr indent="-228600" lvl="0" marL="457200" rtl="0">
              <a:spcBef>
                <a:spcPts val="0"/>
              </a:spcBef>
              <a:buClr>
                <a:srgbClr val="FFFFFF"/>
              </a:buClr>
              <a:buChar char="●"/>
            </a:pPr>
            <a:r>
              <a:rPr lang="en">
                <a:solidFill>
                  <a:srgbClr val="FFFFFF"/>
                </a:solidFill>
              </a:rPr>
              <a:t>We will provide documentation and comments to explain our code</a:t>
            </a:r>
          </a:p>
          <a:p>
            <a:pPr lvl="0" rtl="0">
              <a:spcBef>
                <a:spcPts val="0"/>
              </a:spcBef>
              <a:buNone/>
            </a:pPr>
            <a:r>
              <a:t/>
            </a:r>
            <a:endParaRPr>
              <a:solidFill>
                <a:srgbClr val="FFFFFF"/>
              </a:solidFill>
            </a:endParaRPr>
          </a:p>
          <a:p>
            <a:pPr indent="-228600" lvl="0" marL="457200" rtl="0">
              <a:spcBef>
                <a:spcPts val="0"/>
              </a:spcBef>
              <a:buClr>
                <a:srgbClr val="FFFFFF"/>
              </a:buClr>
              <a:buChar char="●"/>
            </a:pPr>
            <a:r>
              <a:rPr lang="en">
                <a:solidFill>
                  <a:srgbClr val="FFFFFF"/>
                </a:solidFill>
              </a:rPr>
              <a:t>A schematic of the control system will be provided</a:t>
            </a:r>
          </a:p>
          <a:p>
            <a:pPr lvl="0" rtl="0">
              <a:spcBef>
                <a:spcPts val="0"/>
              </a:spcBef>
              <a:buNone/>
            </a:pPr>
            <a:r>
              <a:t/>
            </a:r>
            <a:endParaRPr>
              <a:solidFill>
                <a:srgbClr val="FFFFFF"/>
              </a:solidFill>
            </a:endParaRPr>
          </a:p>
          <a:p>
            <a:pPr indent="-228600" lvl="0" marL="457200" rtl="0">
              <a:spcBef>
                <a:spcPts val="0"/>
              </a:spcBef>
              <a:buClr>
                <a:srgbClr val="FFFFFF"/>
              </a:buClr>
              <a:buChar char="●"/>
            </a:pPr>
            <a:r>
              <a:rPr lang="en">
                <a:solidFill>
                  <a:srgbClr val="FFFFFF"/>
                </a:solidFill>
              </a:rPr>
              <a:t>The system code will be provided</a:t>
            </a:r>
          </a:p>
          <a:p>
            <a:pPr lvl="0" rtl="0">
              <a:spcBef>
                <a:spcPts val="0"/>
              </a:spcBef>
              <a:buNone/>
            </a:pPr>
            <a:r>
              <a:t/>
            </a:r>
            <a:endParaRPr>
              <a:solidFill>
                <a:srgbClr val="FFFFFF"/>
              </a:solidFill>
            </a:endParaRPr>
          </a:p>
          <a:p>
            <a:pPr indent="-228600" lvl="0" marL="457200" rtl="0">
              <a:spcBef>
                <a:spcPts val="0"/>
              </a:spcBef>
              <a:buClr>
                <a:srgbClr val="FFFFFF"/>
              </a:buClr>
              <a:buChar char="●"/>
            </a:pPr>
            <a:r>
              <a:rPr lang="en">
                <a:solidFill>
                  <a:srgbClr val="FFFFFF"/>
                </a:solidFill>
              </a:rPr>
              <a:t>Our design solution must work for the lifetime of the CAL simulator</a:t>
            </a:r>
          </a:p>
          <a:p>
            <a:pPr lvl="0" rtl="0">
              <a:spcBef>
                <a:spcPts val="0"/>
              </a:spcBef>
              <a:buNone/>
            </a:pPr>
            <a:r>
              <a:rPr lang="en">
                <a:solidFill>
                  <a:srgbClr val="FFFFFF"/>
                </a:solid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80750" y="1764950"/>
            <a:ext cx="8222100" cy="907500"/>
          </a:xfrm>
          <a:prstGeom prst="rect">
            <a:avLst/>
          </a:prstGeom>
        </p:spPr>
        <p:txBody>
          <a:bodyPr anchorCtr="0" anchor="b" bIns="91425" lIns="91425" rIns="91425" tIns="91425">
            <a:noAutofit/>
          </a:bodyPr>
          <a:lstStyle/>
          <a:p>
            <a:pPr lvl="0">
              <a:spcBef>
                <a:spcPts val="0"/>
              </a:spcBef>
              <a:buNone/>
            </a:pPr>
            <a:r>
              <a:rPr lang="en"/>
              <a:t>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System Overview: </a:t>
            </a:r>
          </a:p>
          <a:p>
            <a:pPr lvl="0">
              <a:spcBef>
                <a:spcPts val="0"/>
              </a:spcBef>
              <a:buNone/>
            </a:pPr>
            <a:r>
              <a:rPr lang="en"/>
              <a:t>Sample Model</a:t>
            </a:r>
          </a:p>
        </p:txBody>
      </p:sp>
      <p:sp>
        <p:nvSpPr>
          <p:cNvPr id="83" name="Shape 83"/>
          <p:cNvSpPr txBox="1"/>
          <p:nvPr>
            <p:ph idx="1" type="body"/>
          </p:nvPr>
        </p:nvSpPr>
        <p:spPr>
          <a:xfrm>
            <a:off x="387900" y="1489824"/>
            <a:ext cx="8368200" cy="3078900"/>
          </a:xfrm>
          <a:prstGeom prst="rect">
            <a:avLst/>
          </a:prstGeom>
        </p:spPr>
        <p:txBody>
          <a:bodyPr anchorCtr="0" anchor="t" bIns="91425" lIns="91425" rIns="91425" tIns="91425">
            <a:noAutofit/>
          </a:bodyPr>
          <a:lstStyle/>
          <a:p>
            <a:pPr lvl="0" rtl="0">
              <a:spcBef>
                <a:spcPts val="0"/>
              </a:spcBef>
              <a:buNone/>
            </a:pPr>
            <a:r>
              <a:rPr b="1" lang="en" sz="1400"/>
              <a:t>Sample Annealing Process:</a:t>
            </a:r>
          </a:p>
          <a:p>
            <a:pPr lvl="0" rtl="0">
              <a:spcBef>
                <a:spcPts val="0"/>
              </a:spcBef>
              <a:buNone/>
            </a:pPr>
            <a:r>
              <a:rPr b="1" lang="en" sz="1400"/>
              <a:t>1.)  Sample starts at Cooling Area</a:t>
            </a:r>
          </a:p>
          <a:p>
            <a:pPr lvl="0" rtl="0">
              <a:spcBef>
                <a:spcPts val="0"/>
              </a:spcBef>
              <a:buNone/>
            </a:pPr>
            <a:r>
              <a:rPr b="1" lang="en" sz="1400"/>
              <a:t>2.) Move to Top Furnace for initial annealing treatment</a:t>
            </a:r>
          </a:p>
          <a:p>
            <a:pPr lvl="0" rtl="0">
              <a:spcBef>
                <a:spcPts val="0"/>
              </a:spcBef>
              <a:buNone/>
            </a:pPr>
            <a:r>
              <a:rPr b="1" lang="en" sz="1400"/>
              <a:t>3.) Move to Cooling Area to be rapidly cooled</a:t>
            </a:r>
          </a:p>
          <a:p>
            <a:pPr lvl="0" rtl="0">
              <a:spcBef>
                <a:spcPts val="0"/>
              </a:spcBef>
              <a:buNone/>
            </a:pPr>
            <a:r>
              <a:rPr b="1" lang="en" sz="1400"/>
              <a:t>4.) Continue to second furnace for heat treatment</a:t>
            </a:r>
          </a:p>
          <a:p>
            <a:pPr lvl="0" rtl="0">
              <a:spcBef>
                <a:spcPts val="0"/>
              </a:spcBef>
              <a:buNone/>
            </a:pPr>
            <a:r>
              <a:rPr b="1" lang="en" sz="1400"/>
              <a:t>5.) Move to staging and un-staging area</a:t>
            </a:r>
          </a:p>
        </p:txBody>
      </p:sp>
      <p:pic>
        <p:nvPicPr>
          <p:cNvPr descr="CAL.png" id="84" name="Shape 84"/>
          <p:cNvPicPr preferRelativeResize="0"/>
          <p:nvPr/>
        </p:nvPicPr>
        <p:blipFill>
          <a:blip r:embed="rId3">
            <a:alphaModFix/>
          </a:blip>
          <a:stretch>
            <a:fillRect/>
          </a:stretch>
        </p:blipFill>
        <p:spPr>
          <a:xfrm>
            <a:off x="5131162" y="0"/>
            <a:ext cx="322272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289225" y="137325"/>
            <a:ext cx="8368200" cy="686100"/>
          </a:xfrm>
          <a:prstGeom prst="rect">
            <a:avLst/>
          </a:prstGeom>
        </p:spPr>
        <p:txBody>
          <a:bodyPr anchorCtr="0" anchor="b" bIns="91425" lIns="91425" rIns="91425" tIns="91425">
            <a:noAutofit/>
          </a:bodyPr>
          <a:lstStyle/>
          <a:p>
            <a:pPr lvl="0">
              <a:spcBef>
                <a:spcPts val="0"/>
              </a:spcBef>
              <a:buNone/>
            </a:pPr>
            <a:r>
              <a:rPr lang="en"/>
              <a:t>AHSS (Advanced High Strength Steel)</a:t>
            </a:r>
          </a:p>
        </p:txBody>
      </p:sp>
      <p:pic>
        <p:nvPicPr>
          <p:cNvPr descr="AHSS.PNG" id="90" name="Shape 90"/>
          <p:cNvPicPr preferRelativeResize="0"/>
          <p:nvPr/>
        </p:nvPicPr>
        <p:blipFill>
          <a:blip r:embed="rId3">
            <a:alphaModFix/>
          </a:blip>
          <a:stretch>
            <a:fillRect/>
          </a:stretch>
        </p:blipFill>
        <p:spPr>
          <a:xfrm>
            <a:off x="949774" y="909775"/>
            <a:ext cx="7548724" cy="383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87900" y="112650"/>
            <a:ext cx="8368200" cy="686100"/>
          </a:xfrm>
          <a:prstGeom prst="rect">
            <a:avLst/>
          </a:prstGeom>
        </p:spPr>
        <p:txBody>
          <a:bodyPr anchorCtr="0" anchor="b" bIns="91425" lIns="91425" rIns="91425" tIns="91425">
            <a:noAutofit/>
          </a:bodyPr>
          <a:lstStyle/>
          <a:p>
            <a:pPr lvl="0">
              <a:spcBef>
                <a:spcPts val="0"/>
              </a:spcBef>
              <a:buNone/>
            </a:pPr>
            <a:r>
              <a:rPr lang="en"/>
              <a:t>Resulting Properties</a:t>
            </a:r>
          </a:p>
        </p:txBody>
      </p:sp>
      <p:pic>
        <p:nvPicPr>
          <p:cNvPr descr="Properties.PNG" id="96" name="Shape 96"/>
          <p:cNvPicPr preferRelativeResize="0"/>
          <p:nvPr/>
        </p:nvPicPr>
        <p:blipFill>
          <a:blip r:embed="rId3">
            <a:alphaModFix/>
          </a:blip>
          <a:stretch>
            <a:fillRect/>
          </a:stretch>
        </p:blipFill>
        <p:spPr>
          <a:xfrm>
            <a:off x="387900" y="798750"/>
            <a:ext cx="8368199" cy="405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Requirements</a:t>
            </a:r>
          </a:p>
        </p:txBody>
      </p:sp>
      <p:sp>
        <p:nvSpPr>
          <p:cNvPr id="102" name="Shape 102"/>
          <p:cNvSpPr txBox="1"/>
          <p:nvPr>
            <p:ph idx="1" type="body"/>
          </p:nvPr>
        </p:nvSpPr>
        <p:spPr>
          <a:xfrm>
            <a:off x="387900" y="1489824"/>
            <a:ext cx="8368200" cy="606900"/>
          </a:xfrm>
          <a:prstGeom prst="rect">
            <a:avLst/>
          </a:prstGeom>
        </p:spPr>
        <p:txBody>
          <a:bodyPr anchorCtr="0" anchor="t" bIns="91425" lIns="91425" rIns="91425" tIns="91425">
            <a:noAutofit/>
          </a:bodyPr>
          <a:lstStyle/>
          <a:p>
            <a:pPr lvl="0">
              <a:spcBef>
                <a:spcPts val="0"/>
              </a:spcBef>
              <a:buNone/>
            </a:pPr>
            <a:r>
              <a:rPr lang="en" sz="1400"/>
              <a:t>Goal: Optimize the already existing AHSS annealing system for the Ferrous Metallurgy Group in the MEMS department.</a:t>
            </a:r>
          </a:p>
        </p:txBody>
      </p:sp>
      <p:sp>
        <p:nvSpPr>
          <p:cNvPr id="103" name="Shape 103"/>
          <p:cNvSpPr txBox="1"/>
          <p:nvPr>
            <p:ph idx="1" type="body"/>
          </p:nvPr>
        </p:nvSpPr>
        <p:spPr>
          <a:xfrm>
            <a:off x="387900" y="2220225"/>
            <a:ext cx="8294400" cy="23484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buClr>
                <a:srgbClr val="FFFFFF"/>
              </a:buClr>
            </a:pPr>
            <a:r>
              <a:rPr lang="en">
                <a:solidFill>
                  <a:srgbClr val="FFFFFF"/>
                </a:solidFill>
              </a:rPr>
              <a:t>The CAL simulator shall allow the lower furnaces gate to open and close so the sample can pass into the cooling area or the furnace.</a:t>
            </a:r>
          </a:p>
          <a:p>
            <a:pPr indent="-228600" lvl="0" marL="457200" rtl="0">
              <a:lnSpc>
                <a:spcPct val="115000"/>
              </a:lnSpc>
              <a:spcBef>
                <a:spcPts val="0"/>
              </a:spcBef>
              <a:spcAft>
                <a:spcPts val="0"/>
              </a:spcAft>
              <a:buClr>
                <a:srgbClr val="FFFFFF"/>
              </a:buClr>
            </a:pPr>
            <a:r>
              <a:rPr lang="en">
                <a:solidFill>
                  <a:srgbClr val="FFFFFF"/>
                </a:solidFill>
              </a:rPr>
              <a:t>A third sensor shall be introduced into the system to provide accurate temperature reading of the sample while in the lower furnace.</a:t>
            </a:r>
          </a:p>
          <a:p>
            <a:pPr indent="-228600" lvl="0" marL="457200" rtl="0">
              <a:lnSpc>
                <a:spcPct val="115000"/>
              </a:lnSpc>
              <a:spcBef>
                <a:spcPts val="0"/>
              </a:spcBef>
              <a:spcAft>
                <a:spcPts val="0"/>
              </a:spcAft>
              <a:buClr>
                <a:srgbClr val="FFFFFF"/>
              </a:buClr>
            </a:pPr>
            <a:r>
              <a:rPr lang="en">
                <a:solidFill>
                  <a:srgbClr val="FFFFFF"/>
                </a:solidFill>
              </a:rPr>
              <a:t>The CAL simulator software shall track and place the sample position within ¼ inch of its desired physical location.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Problems</a:t>
            </a:r>
          </a:p>
        </p:txBody>
      </p:sp>
      <p:sp>
        <p:nvSpPr>
          <p:cNvPr id="109" name="Shape 109"/>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Our design involves solving  3 problems:</a:t>
            </a:r>
          </a:p>
          <a:p>
            <a:pPr indent="-342900" lvl="1" marL="914400" rtl="0">
              <a:spcBef>
                <a:spcPts val="0"/>
              </a:spcBef>
              <a:buSzPct val="100000"/>
            </a:pPr>
            <a:r>
              <a:rPr lang="en" sz="1800"/>
              <a:t>The Gate Control</a:t>
            </a:r>
          </a:p>
          <a:p>
            <a:pPr indent="-342900" lvl="1" marL="914400" rtl="0">
              <a:spcBef>
                <a:spcPts val="0"/>
              </a:spcBef>
              <a:buSzPct val="100000"/>
            </a:pPr>
            <a:r>
              <a:rPr lang="en" sz="1800"/>
              <a:t>The Sample Positioning Control</a:t>
            </a:r>
          </a:p>
          <a:p>
            <a:pPr indent="-342900" lvl="1" marL="914400">
              <a:spcBef>
                <a:spcPts val="0"/>
              </a:spcBef>
              <a:buSzPct val="100000"/>
            </a:pPr>
            <a:r>
              <a:rPr lang="en" sz="1800"/>
              <a:t>Sample Temperature in Secondary Furnace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Problem: Gates</a:t>
            </a:r>
          </a:p>
        </p:txBody>
      </p:sp>
      <p:sp>
        <p:nvSpPr>
          <p:cNvPr id="115" name="Shape 115"/>
          <p:cNvSpPr txBox="1"/>
          <p:nvPr>
            <p:ph idx="1" type="body"/>
          </p:nvPr>
        </p:nvSpPr>
        <p:spPr>
          <a:xfrm>
            <a:off x="387900" y="1489825"/>
            <a:ext cx="6507000" cy="3078900"/>
          </a:xfrm>
          <a:prstGeom prst="rect">
            <a:avLst/>
          </a:prstGeom>
        </p:spPr>
        <p:txBody>
          <a:bodyPr anchorCtr="0" anchor="t" bIns="91425" lIns="91425" rIns="91425" tIns="91425">
            <a:noAutofit/>
          </a:bodyPr>
          <a:lstStyle/>
          <a:p>
            <a:pPr indent="-228600" lvl="0" marL="457200">
              <a:spcBef>
                <a:spcPts val="0"/>
              </a:spcBef>
            </a:pPr>
            <a:r>
              <a:rPr lang="en"/>
              <a:t>Control system for the bottom furnace gate is malfunctioning.</a:t>
            </a:r>
          </a:p>
          <a:p>
            <a:pPr indent="-228600" lvl="0" marL="457200" rtl="0">
              <a:spcBef>
                <a:spcPts val="0"/>
              </a:spcBef>
            </a:pPr>
            <a:r>
              <a:rPr lang="en"/>
              <a:t>The gate shall open automatically when the sample passes through, and remain closed at all other times.</a:t>
            </a:r>
          </a:p>
          <a:p>
            <a:pPr indent="-228600" lvl="0" marL="457200" rtl="0">
              <a:spcBef>
                <a:spcPts val="0"/>
              </a:spcBef>
            </a:pPr>
            <a:r>
              <a:rPr lang="en"/>
              <a:t>Gate and position </a:t>
            </a:r>
            <a:r>
              <a:rPr lang="en"/>
              <a:t>inaccuracy</a:t>
            </a:r>
            <a:r>
              <a:rPr lang="en"/>
              <a:t> causes the sample to become stuck during simulation.</a:t>
            </a:r>
          </a:p>
          <a:p>
            <a:pPr indent="-228600" lvl="0" marL="457200">
              <a:spcBef>
                <a:spcPts val="0"/>
              </a:spcBef>
            </a:pPr>
            <a:r>
              <a:rPr lang="en"/>
              <a:t>The gate being open cools the sample slightly during the annealing process causing inaccurate test results. </a:t>
            </a:r>
          </a:p>
          <a:p>
            <a:pPr lvl="0">
              <a:spcBef>
                <a:spcPts val="0"/>
              </a:spcBef>
              <a:buNone/>
            </a:pPr>
            <a:r>
              <a:t/>
            </a:r>
            <a:endParaRPr/>
          </a:p>
        </p:txBody>
      </p:sp>
      <p:pic>
        <p:nvPicPr>
          <p:cNvPr descr="gate.JPG" id="116" name="Shape 116"/>
          <p:cNvPicPr preferRelativeResize="0"/>
          <p:nvPr/>
        </p:nvPicPr>
        <p:blipFill>
          <a:blip r:embed="rId3">
            <a:alphaModFix/>
          </a:blip>
          <a:stretch>
            <a:fillRect/>
          </a:stretch>
        </p:blipFill>
        <p:spPr>
          <a:xfrm>
            <a:off x="6743700" y="810649"/>
            <a:ext cx="2219948" cy="3186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